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85" r:id="rId6"/>
    <p:sldId id="279" r:id="rId7"/>
    <p:sldId id="286" r:id="rId8"/>
    <p:sldId id="281" r:id="rId9"/>
    <p:sldId id="283" r:id="rId10"/>
    <p:sldId id="287" r:id="rId11"/>
    <p:sldId id="289" r:id="rId12"/>
    <p:sldId id="270" r:id="rId13"/>
    <p:sldId id="271"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1844"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96A3"/>
    <a:srgbClr val="3A4A60"/>
    <a:srgbClr val="D9D9D9"/>
    <a:srgbClr val="BFBFBF"/>
    <a:srgbClr val="A6A6A6"/>
    <a:srgbClr val="191919"/>
    <a:srgbClr val="333333"/>
    <a:srgbClr val="698940"/>
    <a:srgbClr val="93C1BF"/>
    <a:srgbClr val="C1A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4660"/>
  </p:normalViewPr>
  <p:slideViewPr>
    <p:cSldViewPr snapToGrid="0" snapToObjects="1" showGuides="1">
      <p:cViewPr>
        <p:scale>
          <a:sx n="78" d="100"/>
          <a:sy n="78" d="100"/>
        </p:scale>
        <p:origin x="738" y="18"/>
      </p:cViewPr>
      <p:guideLst>
        <p:guide orient="horz" pos="2160"/>
        <p:guide pos="1844"/>
      </p:guideLst>
    </p:cSldViewPr>
  </p:slideViewPr>
  <p:notesTextViewPr>
    <p:cViewPr>
      <p:scale>
        <a:sx n="1" d="1"/>
        <a:sy n="1" d="1"/>
      </p:scale>
      <p:origin x="0" y="0"/>
    </p:cViewPr>
  </p:notesTextViewPr>
  <p:sorterViewPr>
    <p:cViewPr varScale="1">
      <p:scale>
        <a:sx n="1" d="1"/>
        <a:sy n="1" d="1"/>
      </p:scale>
      <p:origin x="0" y="-33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81077755905511"/>
          <c:y val="7.2636368944139343E-2"/>
          <c:w val="0.72217359744094489"/>
          <c:h val="0.65143407975463774"/>
        </c:manualLayout>
      </c:layout>
      <c:barChart>
        <c:barDir val="bar"/>
        <c:grouping val="stacked"/>
        <c:varyColors val="0"/>
        <c:ser>
          <c:idx val="0"/>
          <c:order val="0"/>
          <c:tx>
            <c:strRef>
              <c:f>Sheet1!$B$1</c:f>
              <c:strCache>
                <c:ptCount val="1"/>
                <c:pt idx="0">
                  <c:v>Definitely support</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Those who identify as Māori 
(n=206)</c:v>
                </c:pt>
                <c:pt idx="2">
                  <c:v>Total respondents
(n=1,150)</c:v>
                </c:pt>
              </c:strCache>
            </c:strRef>
          </c:cat>
          <c:val>
            <c:numRef>
              <c:f>Sheet1!$B$2:$B$4</c:f>
              <c:numCache>
                <c:formatCode>General</c:formatCode>
                <c:ptCount val="3"/>
                <c:pt idx="0" formatCode="0%">
                  <c:v>0.36</c:v>
                </c:pt>
                <c:pt idx="2" formatCode="0%">
                  <c:v>0.4</c:v>
                </c:pt>
              </c:numCache>
            </c:numRef>
          </c:val>
        </c:ser>
        <c:ser>
          <c:idx val="1"/>
          <c:order val="1"/>
          <c:tx>
            <c:strRef>
              <c:f>Sheet1!$C$1</c:f>
              <c:strCache>
                <c:ptCount val="1"/>
                <c:pt idx="0">
                  <c:v>Probably support</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Those who identify as Māori 
(n=206)</c:v>
                </c:pt>
                <c:pt idx="2">
                  <c:v>Total respondents
(n=1,150)</c:v>
                </c:pt>
              </c:strCache>
            </c:strRef>
          </c:cat>
          <c:val>
            <c:numRef>
              <c:f>Sheet1!$C$2:$C$4</c:f>
              <c:numCache>
                <c:formatCode>General</c:formatCode>
                <c:ptCount val="3"/>
                <c:pt idx="0" formatCode="0%">
                  <c:v>0.34</c:v>
                </c:pt>
                <c:pt idx="2" formatCode="0%">
                  <c:v>0.36</c:v>
                </c:pt>
              </c:numCache>
            </c:numRef>
          </c:val>
        </c:ser>
        <c:ser>
          <c:idx val="2"/>
          <c:order val="2"/>
          <c:tx>
            <c:strRef>
              <c:f>Sheet1!$D$1</c:f>
              <c:strCache>
                <c:ptCount val="1"/>
                <c:pt idx="0">
                  <c:v>Probably oppose</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Those who identify as Māori 
(n=206)</c:v>
                </c:pt>
                <c:pt idx="2">
                  <c:v>Total respondents
(n=1,150)</c:v>
                </c:pt>
              </c:strCache>
            </c:strRef>
          </c:cat>
          <c:val>
            <c:numRef>
              <c:f>Sheet1!$D$2:$D$4</c:f>
              <c:numCache>
                <c:formatCode>General</c:formatCode>
                <c:ptCount val="3"/>
                <c:pt idx="0" formatCode="0%">
                  <c:v>0.13</c:v>
                </c:pt>
                <c:pt idx="2" formatCode="0%">
                  <c:v>0.1</c:v>
                </c:pt>
              </c:numCache>
            </c:numRef>
          </c:val>
        </c:ser>
        <c:ser>
          <c:idx val="3"/>
          <c:order val="3"/>
          <c:tx>
            <c:strRef>
              <c:f>Sheet1!$E$1</c:f>
              <c:strCache>
                <c:ptCount val="1"/>
                <c:pt idx="0">
                  <c:v>Definitely oppose</c:v>
                </c:pt>
              </c:strCache>
            </c:strRef>
          </c:tx>
          <c:spPr>
            <a:solidFill>
              <a:schemeClr val="accent6"/>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dLbl>
            <c:dLbl>
              <c:idx val="2"/>
              <c:layout>
                <c:manualLayout>
                  <c:x val="0"/>
                  <c:y val="-9.987500729819161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Those who identify as Māori 
(n=206)</c:v>
                </c:pt>
                <c:pt idx="2">
                  <c:v>Total respondents
(n=1,150)</c:v>
                </c:pt>
              </c:strCache>
            </c:strRef>
          </c:cat>
          <c:val>
            <c:numRef>
              <c:f>Sheet1!$E$2:$E$4</c:f>
              <c:numCache>
                <c:formatCode>General</c:formatCode>
                <c:ptCount val="3"/>
                <c:pt idx="0" formatCode="0%">
                  <c:v>0.05</c:v>
                </c:pt>
                <c:pt idx="2" formatCode="0%">
                  <c:v>0.03</c:v>
                </c:pt>
              </c:numCache>
            </c:numRef>
          </c:val>
        </c:ser>
        <c:ser>
          <c:idx val="4"/>
          <c:order val="4"/>
          <c:tx>
            <c:strRef>
              <c:f>Sheet1!$F$1</c:f>
              <c:strCache>
                <c:ptCount val="1"/>
                <c:pt idx="0">
                  <c:v>Not sure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Those who identify as Māori 
(n=206)</c:v>
                </c:pt>
                <c:pt idx="2">
                  <c:v>Total respondents
(n=1,150)</c:v>
                </c:pt>
              </c:strCache>
            </c:strRef>
          </c:cat>
          <c:val>
            <c:numRef>
              <c:f>Sheet1!$F$2:$F$4</c:f>
              <c:numCache>
                <c:formatCode>General</c:formatCode>
                <c:ptCount val="3"/>
                <c:pt idx="0" formatCode="0%">
                  <c:v>0.12</c:v>
                </c:pt>
                <c:pt idx="2" formatCode="0%">
                  <c:v>0.12</c:v>
                </c:pt>
              </c:numCache>
            </c:numRef>
          </c:val>
        </c:ser>
        <c:dLbls>
          <c:showLegendKey val="0"/>
          <c:showVal val="0"/>
          <c:showCatName val="0"/>
          <c:showSerName val="0"/>
          <c:showPercent val="0"/>
          <c:showBubbleSize val="0"/>
        </c:dLbls>
        <c:gapWidth val="50"/>
        <c:overlap val="100"/>
        <c:axId val="175958656"/>
        <c:axId val="175776128"/>
      </c:barChart>
      <c:catAx>
        <c:axId val="175958656"/>
        <c:scaling>
          <c:orientation val="minMax"/>
        </c:scaling>
        <c:delete val="0"/>
        <c:axPos val="l"/>
        <c:numFmt formatCode="General" sourceLinked="1"/>
        <c:majorTickMark val="none"/>
        <c:minorTickMark val="none"/>
        <c:tickLblPos val="nextTo"/>
        <c:spPr>
          <a:noFill/>
          <a:ln w="9525" cap="flat" cmpd="sng" algn="ctr">
            <a:solidFill>
              <a:schemeClr val="tx1">
                <a:lumMod val="40000"/>
                <a:lumOff val="6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776128"/>
        <c:crosses val="autoZero"/>
        <c:auto val="1"/>
        <c:lblAlgn val="ctr"/>
        <c:lblOffset val="100"/>
        <c:noMultiLvlLbl val="0"/>
      </c:catAx>
      <c:valAx>
        <c:axId val="175776128"/>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958656"/>
        <c:crosses val="autoZero"/>
        <c:crossBetween val="between"/>
        <c:majorUnit val="0.2"/>
      </c:valAx>
      <c:spPr>
        <a:noFill/>
        <a:ln>
          <a:noFill/>
        </a:ln>
        <a:effectLst/>
      </c:spPr>
    </c:plotArea>
    <c:legend>
      <c:legendPos val="b"/>
      <c:layout>
        <c:manualLayout>
          <c:xMode val="edge"/>
          <c:yMode val="edge"/>
          <c:x val="0.15217212106299213"/>
          <c:y val="0.91687997245156072"/>
          <c:w val="0.82690563484251967"/>
          <c:h val="6.193441993973183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81077755905514"/>
          <c:y val="6.053030745344945E-2"/>
          <c:w val="0.72217359744094489"/>
          <c:h val="0.22469541220781911"/>
        </c:manualLayout>
      </c:layout>
      <c:barChart>
        <c:barDir val="bar"/>
        <c:grouping val="stacked"/>
        <c:varyColors val="0"/>
        <c:ser>
          <c:idx val="0"/>
          <c:order val="0"/>
          <c:tx>
            <c:strRef>
              <c:f>Sheet1!$B$1</c:f>
              <c:strCache>
                <c:ptCount val="1"/>
                <c:pt idx="0">
                  <c:v>Definitely support</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respondents
(n=1,150)</c:v>
                </c:pt>
              </c:strCache>
            </c:strRef>
          </c:cat>
          <c:val>
            <c:numRef>
              <c:f>Sheet1!$B$2</c:f>
              <c:numCache>
                <c:formatCode>0%</c:formatCode>
                <c:ptCount val="1"/>
                <c:pt idx="0">
                  <c:v>0.4</c:v>
                </c:pt>
              </c:numCache>
            </c:numRef>
          </c:val>
        </c:ser>
        <c:ser>
          <c:idx val="1"/>
          <c:order val="1"/>
          <c:tx>
            <c:strRef>
              <c:f>Sheet1!$C$1</c:f>
              <c:strCache>
                <c:ptCount val="1"/>
                <c:pt idx="0">
                  <c:v>Probably support</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respondents
(n=1,150)</c:v>
                </c:pt>
              </c:strCache>
            </c:strRef>
          </c:cat>
          <c:val>
            <c:numRef>
              <c:f>Sheet1!$C$2</c:f>
              <c:numCache>
                <c:formatCode>0%</c:formatCode>
                <c:ptCount val="1"/>
                <c:pt idx="0">
                  <c:v>0.36</c:v>
                </c:pt>
              </c:numCache>
            </c:numRef>
          </c:val>
        </c:ser>
        <c:ser>
          <c:idx val="2"/>
          <c:order val="2"/>
          <c:tx>
            <c:strRef>
              <c:f>Sheet1!$D$1</c:f>
              <c:strCache>
                <c:ptCount val="1"/>
                <c:pt idx="0">
                  <c:v>Probably oppose</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respondents
(n=1,150)</c:v>
                </c:pt>
              </c:strCache>
            </c:strRef>
          </c:cat>
          <c:val>
            <c:numRef>
              <c:f>Sheet1!$D$2</c:f>
              <c:numCache>
                <c:formatCode>0%</c:formatCode>
                <c:ptCount val="1"/>
                <c:pt idx="0">
                  <c:v>0.1</c:v>
                </c:pt>
              </c:numCache>
            </c:numRef>
          </c:val>
        </c:ser>
        <c:ser>
          <c:idx val="3"/>
          <c:order val="3"/>
          <c:tx>
            <c:strRef>
              <c:f>Sheet1!$E$1</c:f>
              <c:strCache>
                <c:ptCount val="1"/>
                <c:pt idx="0">
                  <c:v>Definitely oppose</c:v>
                </c:pt>
              </c:strCache>
            </c:strRef>
          </c:tx>
          <c:spPr>
            <a:solidFill>
              <a:schemeClr val="accent6"/>
            </a:solidFill>
            <a:ln>
              <a:noFill/>
            </a:ln>
            <a:effectLst/>
          </c:spPr>
          <c:invertIfNegative val="0"/>
          <c:dLbls>
            <c:dLbl>
              <c:idx val="0"/>
              <c:layout>
                <c:manualLayout>
                  <c:x val="0"/>
                  <c:y val="-9.9875007298191612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respondents
(n=1,150)</c:v>
                </c:pt>
              </c:strCache>
            </c:strRef>
          </c:cat>
          <c:val>
            <c:numRef>
              <c:f>Sheet1!$E$2</c:f>
              <c:numCache>
                <c:formatCode>0%</c:formatCode>
                <c:ptCount val="1"/>
                <c:pt idx="0">
                  <c:v>0.03</c:v>
                </c:pt>
              </c:numCache>
            </c:numRef>
          </c:val>
        </c:ser>
        <c:ser>
          <c:idx val="4"/>
          <c:order val="4"/>
          <c:tx>
            <c:strRef>
              <c:f>Sheet1!$F$1</c:f>
              <c:strCache>
                <c:ptCount val="1"/>
                <c:pt idx="0">
                  <c:v>Not sure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respondents
(n=1,150)</c:v>
                </c:pt>
              </c:strCache>
            </c:strRef>
          </c:cat>
          <c:val>
            <c:numRef>
              <c:f>Sheet1!$F$2</c:f>
              <c:numCache>
                <c:formatCode>0%</c:formatCode>
                <c:ptCount val="1"/>
                <c:pt idx="0">
                  <c:v>0.12</c:v>
                </c:pt>
              </c:numCache>
            </c:numRef>
          </c:val>
        </c:ser>
        <c:dLbls>
          <c:showLegendKey val="0"/>
          <c:showVal val="0"/>
          <c:showCatName val="0"/>
          <c:showSerName val="0"/>
          <c:showPercent val="0"/>
          <c:showBubbleSize val="0"/>
        </c:dLbls>
        <c:gapWidth val="50"/>
        <c:overlap val="100"/>
        <c:axId val="175843200"/>
        <c:axId val="175844736"/>
      </c:barChart>
      <c:catAx>
        <c:axId val="17584320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844736"/>
        <c:crosses val="autoZero"/>
        <c:auto val="1"/>
        <c:lblAlgn val="ctr"/>
        <c:lblOffset val="100"/>
        <c:noMultiLvlLbl val="0"/>
      </c:catAx>
      <c:valAx>
        <c:axId val="175844736"/>
        <c:scaling>
          <c:orientation val="minMax"/>
          <c:max val="1"/>
        </c:scaling>
        <c:delete val="1"/>
        <c:axPos val="b"/>
        <c:numFmt formatCode="0%" sourceLinked="1"/>
        <c:majorTickMark val="none"/>
        <c:minorTickMark val="none"/>
        <c:tickLblPos val="nextTo"/>
        <c:crossAx val="175843200"/>
        <c:crosses val="autoZero"/>
        <c:crossBetween val="between"/>
        <c:majorUnit val="0.2"/>
      </c:valAx>
      <c:spPr>
        <a:noFill/>
        <a:ln>
          <a:noFill/>
        </a:ln>
        <a:effectLst/>
      </c:spPr>
    </c:plotArea>
    <c:legend>
      <c:legendPos val="b"/>
      <c:layout>
        <c:manualLayout>
          <c:xMode val="edge"/>
          <c:yMode val="edge"/>
          <c:x val="0.15217212106299213"/>
          <c:y val="0.86845572648880121"/>
          <c:w val="0.82690563484251967"/>
          <c:h val="6.193441993973183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olmarbrunton.co.nz/images/dims/Colmar_Brunton_Terms_&amp;_Conditions_2015.pdf" TargetMode="Externa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NZ" smtClean="0"/>
              <a:t>© Colmar Brunton 2016  </a:t>
            </a:r>
            <a:fld id="{6D55FA51-8AD9-474B-A8B8-21D0534F6F51}" type="slidenum">
              <a:rPr lang="en-NZ" smtClean="0"/>
              <a:pPr/>
              <a:t>‹#›</a:t>
            </a:fld>
            <a:endParaRPr lang="en-NZ" dirty="0"/>
          </a:p>
        </p:txBody>
      </p:sp>
    </p:spTree>
    <p:extLst>
      <p:ext uri="{BB962C8B-B14F-4D97-AF65-F5344CB8AC3E}">
        <p14:creationId xmlns:p14="http://schemas.microsoft.com/office/powerpoint/2010/main" val="19726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Rectangle 4"/>
          <p:cNvSpPr/>
          <p:nvPr userDrawn="1"/>
        </p:nvSpPr>
        <p:spPr>
          <a:xfrm>
            <a:off x="6879" y="6604598"/>
            <a:ext cx="12240683" cy="253403"/>
          </a:xfrm>
          <a:prstGeom prst="rect">
            <a:avLst/>
          </a:prstGeom>
          <a:solidFill>
            <a:srgbClr val="58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2" name="Title 1"/>
          <p:cNvSpPr>
            <a:spLocks noGrp="1"/>
          </p:cNvSpPr>
          <p:nvPr>
            <p:ph type="title" hasCustomPrompt="1"/>
          </p:nvPr>
        </p:nvSpPr>
        <p:spPr>
          <a:xfrm>
            <a:off x="402859" y="296028"/>
            <a:ext cx="11393163" cy="532402"/>
          </a:xfrm>
          <a:prstGeom prst="rect">
            <a:avLst/>
          </a:prstGeom>
        </p:spPr>
        <p:txBody>
          <a:bodyPr>
            <a:noAutofit/>
          </a:bodyPr>
          <a:lstStyle>
            <a:lvl1pPr>
              <a:defRPr sz="2400" b="1">
                <a:solidFill>
                  <a:schemeClr val="tx1">
                    <a:lumMod val="65000"/>
                    <a:lumOff val="35000"/>
                  </a:schemeClr>
                </a:solidFill>
                <a:latin typeface="Cambria" panose="02040503050406030204" pitchFamily="18" charset="0"/>
              </a:defRPr>
            </a:lvl1pPr>
          </a:lstStyle>
          <a:p>
            <a:r>
              <a:rPr lang="en-US" dirty="0" smtClean="0"/>
              <a:t>Click to edit master title style</a:t>
            </a:r>
            <a:endParaRPr lang="en-NZ" dirty="0"/>
          </a:p>
        </p:txBody>
      </p:sp>
      <p:sp>
        <p:nvSpPr>
          <p:cNvPr id="3" name="Content Placeholder 2"/>
          <p:cNvSpPr>
            <a:spLocks noGrp="1"/>
          </p:cNvSpPr>
          <p:nvPr>
            <p:ph idx="1"/>
          </p:nvPr>
        </p:nvSpPr>
        <p:spPr>
          <a:xfrm>
            <a:off x="402857" y="1193801"/>
            <a:ext cx="11393164" cy="4525963"/>
          </a:xfrm>
          <a:prstGeom prst="rect">
            <a:avLst/>
          </a:prstGeom>
        </p:spPr>
        <p:txBody>
          <a:bodyPr>
            <a:normAutofit/>
          </a:bodyPr>
          <a:lstStyle>
            <a:lvl1pPr>
              <a:defRPr sz="1600">
                <a:solidFill>
                  <a:schemeClr val="tx1">
                    <a:lumMod val="75000"/>
                    <a:lumOff val="25000"/>
                  </a:schemeClr>
                </a:solidFill>
                <a:latin typeface="Calibri" panose="020F0502020204030204" pitchFamily="34" charset="0"/>
              </a:defRPr>
            </a:lvl1pPr>
            <a:lvl2pPr>
              <a:defRPr sz="1400">
                <a:solidFill>
                  <a:schemeClr val="tx1">
                    <a:lumMod val="75000"/>
                    <a:lumOff val="25000"/>
                  </a:schemeClr>
                </a:solidFill>
                <a:latin typeface="Calibri" panose="020F0502020204030204" pitchFamily="34" charset="0"/>
              </a:defRPr>
            </a:lvl2pPr>
            <a:lvl3pPr>
              <a:defRPr sz="1200">
                <a:solidFill>
                  <a:schemeClr val="tx1">
                    <a:lumMod val="75000"/>
                    <a:lumOff val="25000"/>
                  </a:schemeClr>
                </a:solidFill>
                <a:latin typeface="Calibri" panose="020F0502020204030204" pitchFamily="34" charset="0"/>
              </a:defRPr>
            </a:lvl3pPr>
            <a:lvl4pPr>
              <a:defRPr sz="1100">
                <a:solidFill>
                  <a:schemeClr val="tx1">
                    <a:lumMod val="75000"/>
                    <a:lumOff val="25000"/>
                  </a:schemeClr>
                </a:solidFill>
                <a:latin typeface="Calibri" panose="020F0502020204030204" pitchFamily="34" charset="0"/>
              </a:defRPr>
            </a:lvl4pPr>
            <a:lvl5pPr>
              <a:defRPr sz="1100">
                <a:solidFill>
                  <a:schemeClr val="tx1">
                    <a:lumMod val="75000"/>
                    <a:lumOff val="25000"/>
                  </a:schemeClr>
                </a:solidFill>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Box 3"/>
          <p:cNvSpPr txBox="1"/>
          <p:nvPr userDrawn="1"/>
        </p:nvSpPr>
        <p:spPr>
          <a:xfrm>
            <a:off x="7871520" y="6604598"/>
            <a:ext cx="4320480" cy="246221"/>
          </a:xfrm>
          <a:prstGeom prst="rect">
            <a:avLst/>
          </a:prstGeom>
          <a:noFill/>
        </p:spPr>
        <p:txBody>
          <a:bodyPr wrap="square">
            <a:spAutoFit/>
          </a:bodyPr>
          <a:lstStyle/>
          <a:p>
            <a:pPr algn="r" eaLnBrk="0" hangingPunct="0">
              <a:defRPr/>
            </a:pPr>
            <a:r>
              <a:rPr lang="en-NZ" sz="1000" b="0" dirty="0">
                <a:solidFill>
                  <a:schemeClr val="bg1"/>
                </a:solidFill>
                <a:latin typeface="Cambria" panose="02040503050406030204" pitchFamily="18" charset="0"/>
              </a:rPr>
              <a:t>© Colmar </a:t>
            </a:r>
            <a:r>
              <a:rPr lang="en-NZ" sz="1000" b="0" dirty="0" err="1">
                <a:solidFill>
                  <a:schemeClr val="bg1"/>
                </a:solidFill>
                <a:latin typeface="Cambria" panose="02040503050406030204" pitchFamily="18" charset="0"/>
              </a:rPr>
              <a:t>Brunton</a:t>
            </a:r>
            <a:r>
              <a:rPr lang="en-NZ" sz="1000" b="0" dirty="0">
                <a:solidFill>
                  <a:schemeClr val="bg1"/>
                </a:solidFill>
                <a:latin typeface="Cambria" panose="02040503050406030204" pitchFamily="18" charset="0"/>
              </a:rPr>
              <a:t> </a:t>
            </a:r>
            <a:r>
              <a:rPr lang="en-NZ" sz="1000" b="0" dirty="0" smtClean="0">
                <a:solidFill>
                  <a:schemeClr val="bg1"/>
                </a:solidFill>
                <a:latin typeface="Cambria" panose="02040503050406030204" pitchFamily="18" charset="0"/>
              </a:rPr>
              <a:t>2014    </a:t>
            </a:r>
            <a:fld id="{44315264-79D1-45A2-AE0D-51F7A401FB4C}" type="slidenum">
              <a:rPr lang="en-NZ" sz="1000" b="0" smtClean="0">
                <a:solidFill>
                  <a:schemeClr val="bg1"/>
                </a:solidFill>
                <a:latin typeface="Cambria" panose="02040503050406030204" pitchFamily="18" charset="0"/>
              </a:rPr>
              <a:pPr/>
              <a:t>‹#›</a:t>
            </a:fld>
            <a:endParaRPr lang="en-NZ" sz="1000" b="0" dirty="0">
              <a:solidFill>
                <a:schemeClr val="bg1"/>
              </a:solidFill>
              <a:latin typeface="Cambria" panose="02040503050406030204" pitchFamily="18" charset="0"/>
            </a:endParaRPr>
          </a:p>
        </p:txBody>
      </p:sp>
    </p:spTree>
    <p:extLst>
      <p:ext uri="{BB962C8B-B14F-4D97-AF65-F5344CB8AC3E}">
        <p14:creationId xmlns:p14="http://schemas.microsoft.com/office/powerpoint/2010/main" val="406084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0304"/>
            <a:ext cx="9144000" cy="897392"/>
          </a:xfrm>
        </p:spPr>
        <p:txBody>
          <a:bodyPr anchor="ctr">
            <a:normAutofit/>
          </a:bodyPr>
          <a:lstStyle>
            <a:lvl1pPr algn="ctr">
              <a:defRPr sz="2400" spc="300">
                <a:solidFill>
                  <a:schemeClr val="bg1"/>
                </a:solidFill>
                <a:latin typeface="Arial Black" panose="020B0A04020102020204" pitchFamily="34" charset="0"/>
              </a:defRPr>
            </a:lvl1pPr>
          </a:lstStyle>
          <a:p>
            <a:r>
              <a:rPr lang="en-US" dirty="0" smtClean="0"/>
              <a:t>CLICK TO EDIT MASTER TITLE STYLE</a:t>
            </a:r>
            <a:endParaRPr lang="en-NZ"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0270" y="5607536"/>
            <a:ext cx="3371460" cy="1006699"/>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t="14965"/>
          <a:stretch/>
        </p:blipFill>
        <p:spPr>
          <a:xfrm>
            <a:off x="0" y="-8792"/>
            <a:ext cx="12192000" cy="6866792"/>
          </a:xfrm>
          <a:prstGeom prst="rect">
            <a:avLst/>
          </a:prstGeom>
        </p:spPr>
      </p:pic>
      <p:sp>
        <p:nvSpPr>
          <p:cNvPr id="4" name="Rectangle 3"/>
          <p:cNvSpPr/>
          <p:nvPr userDrawn="1"/>
        </p:nvSpPr>
        <p:spPr>
          <a:xfrm>
            <a:off x="0" y="-8792"/>
            <a:ext cx="12192000" cy="6866792"/>
          </a:xfrm>
          <a:prstGeom prst="rect">
            <a:avLst/>
          </a:prstGeom>
          <a:solidFill>
            <a:srgbClr val="19191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1380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rcher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236354" cy="6858000"/>
          </a:xfrm>
          <a:prstGeom prst="rect">
            <a:avLst/>
          </a:prstGeom>
        </p:spPr>
      </p:pic>
      <p:sp>
        <p:nvSpPr>
          <p:cNvPr id="7" name="Rectangle 6"/>
          <p:cNvSpPr/>
          <p:nvPr userDrawn="1"/>
        </p:nvSpPr>
        <p:spPr>
          <a:xfrm>
            <a:off x="0" y="0"/>
            <a:ext cx="12192000" cy="6866792"/>
          </a:xfrm>
          <a:prstGeom prst="rect">
            <a:avLst/>
          </a:prstGeom>
          <a:solidFill>
            <a:srgbClr val="19191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Freeform 30"/>
          <p:cNvSpPr/>
          <p:nvPr userDrawn="1"/>
        </p:nvSpPr>
        <p:spPr>
          <a:xfrm>
            <a:off x="8278004" y="0"/>
            <a:ext cx="3916996" cy="6858000"/>
          </a:xfrm>
          <a:custGeom>
            <a:avLst/>
            <a:gdLst>
              <a:gd name="connsiteX0" fmla="*/ 0 w 3916996"/>
              <a:gd name="connsiteY0" fmla="*/ 0 h 6858000"/>
              <a:gd name="connsiteX1" fmla="*/ 3916996 w 3916996"/>
              <a:gd name="connsiteY1" fmla="*/ 0 h 6858000"/>
              <a:gd name="connsiteX2" fmla="*/ 3916996 w 3916996"/>
              <a:gd name="connsiteY2" fmla="*/ 6858000 h 6858000"/>
              <a:gd name="connsiteX3" fmla="*/ 0 w 3916996"/>
              <a:gd name="connsiteY3" fmla="*/ 6858000 h 6858000"/>
              <a:gd name="connsiteX4" fmla="*/ 0 w 3916996"/>
              <a:gd name="connsiteY4" fmla="*/ 3526264 h 6858000"/>
              <a:gd name="connsiteX5" fmla="*/ 337328 w 3916996"/>
              <a:gd name="connsiteY5" fmla="*/ 3272339 h 6858000"/>
              <a:gd name="connsiteX6" fmla="*/ 0 w 3916996"/>
              <a:gd name="connsiteY6" fmla="*/ 3018413 h 6858000"/>
              <a:gd name="connsiteX7" fmla="*/ 0 w 3916996"/>
              <a:gd name="connsiteY7" fmla="*/ 2049620 h 6858000"/>
              <a:gd name="connsiteX8" fmla="*/ 0 w 3916996"/>
              <a:gd name="connsiteY8" fmla="*/ 10518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6996" h="6858000">
                <a:moveTo>
                  <a:pt x="0" y="0"/>
                </a:moveTo>
                <a:lnTo>
                  <a:pt x="3916996" y="0"/>
                </a:lnTo>
                <a:lnTo>
                  <a:pt x="3916996" y="6858000"/>
                </a:lnTo>
                <a:lnTo>
                  <a:pt x="0" y="6858000"/>
                </a:lnTo>
                <a:lnTo>
                  <a:pt x="0" y="3526264"/>
                </a:lnTo>
                <a:lnTo>
                  <a:pt x="337328" y="3272339"/>
                </a:lnTo>
                <a:lnTo>
                  <a:pt x="0" y="3018413"/>
                </a:lnTo>
                <a:lnTo>
                  <a:pt x="0" y="2049620"/>
                </a:lnTo>
                <a:lnTo>
                  <a:pt x="0" y="1051897"/>
                </a:lnTo>
                <a:close/>
              </a:path>
            </a:pathLst>
          </a:custGeom>
          <a:solidFill>
            <a:srgbClr val="0E96A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p>
        </p:txBody>
      </p:sp>
      <p:sp>
        <p:nvSpPr>
          <p:cNvPr id="13" name="Title 1"/>
          <p:cNvSpPr>
            <a:spLocks noGrp="1"/>
          </p:cNvSpPr>
          <p:nvPr>
            <p:ph type="ctrTitle" hasCustomPrompt="1"/>
          </p:nvPr>
        </p:nvSpPr>
        <p:spPr>
          <a:xfrm>
            <a:off x="8859859" y="2849564"/>
            <a:ext cx="3095697" cy="897392"/>
          </a:xfrm>
        </p:spPr>
        <p:txBody>
          <a:bodyPr anchor="ctr">
            <a:normAutofit/>
          </a:bodyPr>
          <a:lstStyle>
            <a:lvl1pPr algn="l">
              <a:defRPr sz="2000" spc="300">
                <a:solidFill>
                  <a:schemeClr val="bg1"/>
                </a:solidFill>
                <a:latin typeface="Arial Black" panose="020B0A04020102020204" pitchFamily="34" charset="0"/>
              </a:defRPr>
            </a:lvl1pPr>
          </a:lstStyle>
          <a:p>
            <a:r>
              <a:rPr lang="en-US" dirty="0" smtClean="0"/>
              <a:t>IMPACT</a:t>
            </a:r>
            <a:endParaRPr lang="en-NZ" dirty="0"/>
          </a:p>
        </p:txBody>
      </p:sp>
      <p:sp>
        <p:nvSpPr>
          <p:cNvPr id="14" name="Text Placeholder 3"/>
          <p:cNvSpPr>
            <a:spLocks noGrp="1"/>
          </p:cNvSpPr>
          <p:nvPr>
            <p:ph type="body" sz="quarter" idx="10"/>
          </p:nvPr>
        </p:nvSpPr>
        <p:spPr>
          <a:xfrm>
            <a:off x="8859931" y="3875432"/>
            <a:ext cx="2874869" cy="1814058"/>
          </a:xfrm>
        </p:spPr>
        <p:txBody>
          <a:bodyPr>
            <a:normAutofit/>
          </a:bodyPr>
          <a:lstStyle>
            <a:lvl1pPr marL="0" indent="0" algn="l">
              <a:buNone/>
              <a:defRPr sz="1400">
                <a:solidFill>
                  <a:schemeClr val="bg1"/>
                </a:solidFill>
                <a:latin typeface="Palatino Linotype" panose="02040502050505030304" pitchFamily="18" charset="0"/>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smtClean="0"/>
              <a:t>Click to edit Master text styles</a:t>
            </a:r>
          </a:p>
        </p:txBody>
      </p:sp>
    </p:spTree>
    <p:extLst>
      <p:ext uri="{BB962C8B-B14F-4D97-AF65-F5344CB8AC3E}">
        <p14:creationId xmlns:p14="http://schemas.microsoft.com/office/powerpoint/2010/main" val="374464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2980304"/>
            <a:ext cx="9144000" cy="897392"/>
          </a:xfrm>
        </p:spPr>
        <p:txBody>
          <a:bodyPr anchor="ctr">
            <a:normAutofit/>
          </a:bodyPr>
          <a:lstStyle>
            <a:lvl1pPr algn="ctr">
              <a:defRPr sz="2400" spc="300">
                <a:solidFill>
                  <a:schemeClr val="bg1"/>
                </a:solidFill>
                <a:latin typeface="Arial Black" panose="020B0A04020102020204" pitchFamily="34" charset="0"/>
              </a:defRPr>
            </a:lvl1pPr>
          </a:lstStyle>
          <a:p>
            <a:r>
              <a:rPr lang="en-US" dirty="0" smtClean="0"/>
              <a:t>CLICK TO EDIT MASTER TITLE STYLE</a:t>
            </a:r>
            <a:endParaRPr lang="en-NZ"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10270" y="5607536"/>
            <a:ext cx="3371460" cy="1006699"/>
          </a:xfrm>
          <a:prstGeom prst="rect">
            <a:avLst/>
          </a:prstGeom>
        </p:spPr>
      </p:pic>
    </p:spTree>
    <p:extLst>
      <p:ext uri="{BB962C8B-B14F-4D97-AF65-F5344CB8AC3E}">
        <p14:creationId xmlns:p14="http://schemas.microsoft.com/office/powerpoint/2010/main" val="159502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rcher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648700" cy="6858000"/>
          </a:xfrm>
          <a:prstGeom prst="rect">
            <a:avLst/>
          </a:prstGeom>
        </p:spPr>
      </p:pic>
      <p:grpSp>
        <p:nvGrpSpPr>
          <p:cNvPr id="15" name="Group 4"/>
          <p:cNvGrpSpPr>
            <a:grpSpLocks noChangeAspect="1"/>
          </p:cNvGrpSpPr>
          <p:nvPr userDrawn="1"/>
        </p:nvGrpSpPr>
        <p:grpSpPr bwMode="auto">
          <a:xfrm>
            <a:off x="2039388" y="1186049"/>
            <a:ext cx="4569923" cy="4366867"/>
            <a:chOff x="-17" y="-2"/>
            <a:chExt cx="1958" cy="1871"/>
          </a:xfrm>
          <a:solidFill>
            <a:schemeClr val="bg1">
              <a:alpha val="35000"/>
            </a:schemeClr>
          </a:solidFill>
        </p:grpSpPr>
        <p:sp>
          <p:nvSpPr>
            <p:cNvPr id="16" name="Line 5"/>
            <p:cNvSpPr>
              <a:spLocks noChangeShapeType="1"/>
            </p:cNvSpPr>
            <p:nvPr userDrawn="1"/>
          </p:nvSpPr>
          <p:spPr bwMode="auto">
            <a:xfrm>
              <a:off x="1804" y="1122"/>
              <a:ext cx="0" cy="0"/>
            </a:xfrm>
            <a:prstGeom prst="lin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NZ"/>
            </a:p>
          </p:txBody>
        </p:sp>
        <p:sp>
          <p:nvSpPr>
            <p:cNvPr id="17" name="Line 6"/>
            <p:cNvSpPr>
              <a:spLocks noChangeShapeType="1"/>
            </p:cNvSpPr>
            <p:nvPr userDrawn="1"/>
          </p:nvSpPr>
          <p:spPr bwMode="auto">
            <a:xfrm>
              <a:off x="1804" y="1122"/>
              <a:ext cx="0" cy="0"/>
            </a:xfrm>
            <a:prstGeom prst="lin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NZ"/>
            </a:p>
          </p:txBody>
        </p:sp>
        <p:sp>
          <p:nvSpPr>
            <p:cNvPr id="18" name="Freeform 7"/>
            <p:cNvSpPr>
              <a:spLocks/>
            </p:cNvSpPr>
            <p:nvPr userDrawn="1"/>
          </p:nvSpPr>
          <p:spPr bwMode="auto">
            <a:xfrm>
              <a:off x="1702" y="85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9" name="Freeform 8"/>
            <p:cNvSpPr>
              <a:spLocks/>
            </p:cNvSpPr>
            <p:nvPr userDrawn="1"/>
          </p:nvSpPr>
          <p:spPr bwMode="auto">
            <a:xfrm>
              <a:off x="1704" y="830"/>
              <a:ext cx="147" cy="31"/>
            </a:xfrm>
            <a:custGeom>
              <a:avLst/>
              <a:gdLst>
                <a:gd name="T0" fmla="*/ 0 w 62"/>
                <a:gd name="T1" fmla="*/ 12 h 13"/>
                <a:gd name="T2" fmla="*/ 61 w 62"/>
                <a:gd name="T3" fmla="*/ 13 h 13"/>
                <a:gd name="T4" fmla="*/ 45 w 62"/>
                <a:gd name="T5" fmla="*/ 2 h 13"/>
                <a:gd name="T6" fmla="*/ 5 w 62"/>
                <a:gd name="T7" fmla="*/ 10 h 13"/>
                <a:gd name="T8" fmla="*/ 0 w 62"/>
                <a:gd name="T9" fmla="*/ 12 h 13"/>
              </a:gdLst>
              <a:ahLst/>
              <a:cxnLst>
                <a:cxn ang="0">
                  <a:pos x="T0" y="T1"/>
                </a:cxn>
                <a:cxn ang="0">
                  <a:pos x="T2" y="T3"/>
                </a:cxn>
                <a:cxn ang="0">
                  <a:pos x="T4" y="T5"/>
                </a:cxn>
                <a:cxn ang="0">
                  <a:pos x="T6" y="T7"/>
                </a:cxn>
                <a:cxn ang="0">
                  <a:pos x="T8" y="T9"/>
                </a:cxn>
              </a:cxnLst>
              <a:rect l="0" t="0" r="r" b="b"/>
              <a:pathLst>
                <a:path w="62" h="13">
                  <a:moveTo>
                    <a:pt x="0" y="12"/>
                  </a:moveTo>
                  <a:cubicBezTo>
                    <a:pt x="61" y="13"/>
                    <a:pt x="61" y="13"/>
                    <a:pt x="61" y="13"/>
                  </a:cubicBezTo>
                  <a:cubicBezTo>
                    <a:pt x="61" y="13"/>
                    <a:pt x="62" y="3"/>
                    <a:pt x="45" y="2"/>
                  </a:cubicBezTo>
                  <a:cubicBezTo>
                    <a:pt x="29" y="0"/>
                    <a:pt x="9" y="7"/>
                    <a:pt x="5" y="10"/>
                  </a:cubicBezTo>
                  <a:cubicBezTo>
                    <a:pt x="3" y="11"/>
                    <a:pt x="1" y="12"/>
                    <a:pt x="0"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0" name="Freeform 9"/>
            <p:cNvSpPr>
              <a:spLocks/>
            </p:cNvSpPr>
            <p:nvPr userDrawn="1"/>
          </p:nvSpPr>
          <p:spPr bwMode="auto">
            <a:xfrm>
              <a:off x="941" y="840"/>
              <a:ext cx="1000" cy="68"/>
            </a:xfrm>
            <a:custGeom>
              <a:avLst/>
              <a:gdLst>
                <a:gd name="T0" fmla="*/ 422 w 422"/>
                <a:gd name="T1" fmla="*/ 20 h 29"/>
                <a:gd name="T2" fmla="*/ 387 w 422"/>
                <a:gd name="T3" fmla="*/ 12 h 29"/>
                <a:gd name="T4" fmla="*/ 393 w 422"/>
                <a:gd name="T5" fmla="*/ 18 h 29"/>
                <a:gd name="T6" fmla="*/ 31 w 422"/>
                <a:gd name="T7" fmla="*/ 3 h 29"/>
                <a:gd name="T8" fmla="*/ 0 w 422"/>
                <a:gd name="T9" fmla="*/ 0 h 29"/>
                <a:gd name="T10" fmla="*/ 81 w 422"/>
                <a:gd name="T11" fmla="*/ 19 h 29"/>
                <a:gd name="T12" fmla="*/ 393 w 422"/>
                <a:gd name="T13" fmla="*/ 23 h 29"/>
                <a:gd name="T14" fmla="*/ 387 w 422"/>
                <a:gd name="T15" fmla="*/ 29 h 29"/>
                <a:gd name="T16" fmla="*/ 422 w 422"/>
                <a:gd name="T1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29">
                  <a:moveTo>
                    <a:pt x="422" y="20"/>
                  </a:moveTo>
                  <a:cubicBezTo>
                    <a:pt x="387" y="12"/>
                    <a:pt x="387" y="12"/>
                    <a:pt x="387" y="12"/>
                  </a:cubicBezTo>
                  <a:cubicBezTo>
                    <a:pt x="393" y="18"/>
                    <a:pt x="393" y="18"/>
                    <a:pt x="393" y="18"/>
                  </a:cubicBezTo>
                  <a:cubicBezTo>
                    <a:pt x="31" y="3"/>
                    <a:pt x="31" y="3"/>
                    <a:pt x="31" y="3"/>
                  </a:cubicBezTo>
                  <a:cubicBezTo>
                    <a:pt x="0" y="0"/>
                    <a:pt x="0" y="0"/>
                    <a:pt x="0" y="0"/>
                  </a:cubicBezTo>
                  <a:cubicBezTo>
                    <a:pt x="15" y="3"/>
                    <a:pt x="81" y="19"/>
                    <a:pt x="81" y="19"/>
                  </a:cubicBezTo>
                  <a:cubicBezTo>
                    <a:pt x="81" y="19"/>
                    <a:pt x="348" y="22"/>
                    <a:pt x="393" y="23"/>
                  </a:cubicBezTo>
                  <a:cubicBezTo>
                    <a:pt x="387" y="29"/>
                    <a:pt x="387" y="29"/>
                    <a:pt x="387" y="29"/>
                  </a:cubicBezTo>
                  <a:lnTo>
                    <a:pt x="422"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1" name="Freeform 10"/>
            <p:cNvSpPr>
              <a:spLocks/>
            </p:cNvSpPr>
            <p:nvPr userDrawn="1"/>
          </p:nvSpPr>
          <p:spPr bwMode="auto">
            <a:xfrm>
              <a:off x="922" y="-2"/>
              <a:ext cx="863" cy="813"/>
            </a:xfrm>
            <a:custGeom>
              <a:avLst/>
              <a:gdLst>
                <a:gd name="T0" fmla="*/ 341 w 364"/>
                <a:gd name="T1" fmla="*/ 343 h 343"/>
                <a:gd name="T2" fmla="*/ 364 w 364"/>
                <a:gd name="T3" fmla="*/ 337 h 343"/>
                <a:gd name="T4" fmla="*/ 12 w 364"/>
                <a:gd name="T5" fmla="*/ 0 h 343"/>
                <a:gd name="T6" fmla="*/ 0 w 364"/>
                <a:gd name="T7" fmla="*/ 0 h 343"/>
                <a:gd name="T8" fmla="*/ 341 w 364"/>
                <a:gd name="T9" fmla="*/ 343 h 343"/>
              </a:gdLst>
              <a:ahLst/>
              <a:cxnLst>
                <a:cxn ang="0">
                  <a:pos x="T0" y="T1"/>
                </a:cxn>
                <a:cxn ang="0">
                  <a:pos x="T2" y="T3"/>
                </a:cxn>
                <a:cxn ang="0">
                  <a:pos x="T4" y="T5"/>
                </a:cxn>
                <a:cxn ang="0">
                  <a:pos x="T6" y="T7"/>
                </a:cxn>
                <a:cxn ang="0">
                  <a:pos x="T8" y="T9"/>
                </a:cxn>
              </a:cxnLst>
              <a:rect l="0" t="0" r="r" b="b"/>
              <a:pathLst>
                <a:path w="364" h="343">
                  <a:moveTo>
                    <a:pt x="341" y="343"/>
                  </a:moveTo>
                  <a:cubicBezTo>
                    <a:pt x="364" y="337"/>
                    <a:pt x="364" y="337"/>
                    <a:pt x="364" y="337"/>
                  </a:cubicBezTo>
                  <a:cubicBezTo>
                    <a:pt x="339" y="146"/>
                    <a:pt x="191" y="0"/>
                    <a:pt x="12" y="0"/>
                  </a:cubicBezTo>
                  <a:cubicBezTo>
                    <a:pt x="8" y="0"/>
                    <a:pt x="4" y="0"/>
                    <a:pt x="0" y="0"/>
                  </a:cubicBezTo>
                  <a:cubicBezTo>
                    <a:pt x="175" y="7"/>
                    <a:pt x="319" y="154"/>
                    <a:pt x="341" y="3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2" name="Freeform 11"/>
            <p:cNvSpPr>
              <a:spLocks/>
            </p:cNvSpPr>
            <p:nvPr userDrawn="1"/>
          </p:nvSpPr>
          <p:spPr bwMode="auto">
            <a:xfrm>
              <a:off x="922" y="1032"/>
              <a:ext cx="865" cy="837"/>
            </a:xfrm>
            <a:custGeom>
              <a:avLst/>
              <a:gdLst>
                <a:gd name="T0" fmla="*/ 0 w 365"/>
                <a:gd name="T1" fmla="*/ 352 h 353"/>
                <a:gd name="T2" fmla="*/ 12 w 365"/>
                <a:gd name="T3" fmla="*/ 353 h 353"/>
                <a:gd name="T4" fmla="*/ 365 w 365"/>
                <a:gd name="T5" fmla="*/ 7 h 353"/>
                <a:gd name="T6" fmla="*/ 342 w 365"/>
                <a:gd name="T7" fmla="*/ 0 h 353"/>
                <a:gd name="T8" fmla="*/ 0 w 365"/>
                <a:gd name="T9" fmla="*/ 352 h 353"/>
              </a:gdLst>
              <a:ahLst/>
              <a:cxnLst>
                <a:cxn ang="0">
                  <a:pos x="T0" y="T1"/>
                </a:cxn>
                <a:cxn ang="0">
                  <a:pos x="T2" y="T3"/>
                </a:cxn>
                <a:cxn ang="0">
                  <a:pos x="T4" y="T5"/>
                </a:cxn>
                <a:cxn ang="0">
                  <a:pos x="T6" y="T7"/>
                </a:cxn>
                <a:cxn ang="0">
                  <a:pos x="T8" y="T9"/>
                </a:cxn>
              </a:cxnLst>
              <a:rect l="0" t="0" r="r" b="b"/>
              <a:pathLst>
                <a:path w="365" h="353">
                  <a:moveTo>
                    <a:pt x="0" y="352"/>
                  </a:moveTo>
                  <a:cubicBezTo>
                    <a:pt x="4" y="352"/>
                    <a:pt x="8" y="353"/>
                    <a:pt x="12" y="353"/>
                  </a:cubicBezTo>
                  <a:cubicBezTo>
                    <a:pt x="194" y="353"/>
                    <a:pt x="343" y="202"/>
                    <a:pt x="365" y="7"/>
                  </a:cubicBezTo>
                  <a:cubicBezTo>
                    <a:pt x="342" y="0"/>
                    <a:pt x="342" y="0"/>
                    <a:pt x="342" y="0"/>
                  </a:cubicBezTo>
                  <a:cubicBezTo>
                    <a:pt x="323" y="194"/>
                    <a:pt x="178" y="346"/>
                    <a:pt x="0" y="3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3" name="Freeform 12"/>
            <p:cNvSpPr>
              <a:spLocks/>
            </p:cNvSpPr>
            <p:nvPr userDrawn="1"/>
          </p:nvSpPr>
          <p:spPr bwMode="auto">
            <a:xfrm>
              <a:off x="-17" y="368"/>
              <a:ext cx="1849" cy="1323"/>
            </a:xfrm>
            <a:custGeom>
              <a:avLst/>
              <a:gdLst>
                <a:gd name="T0" fmla="*/ 478 w 780"/>
                <a:gd name="T1" fmla="*/ 226 h 558"/>
                <a:gd name="T2" fmla="*/ 410 w 780"/>
                <a:gd name="T3" fmla="*/ 210 h 558"/>
                <a:gd name="T4" fmla="*/ 364 w 780"/>
                <a:gd name="T5" fmla="*/ 200 h 558"/>
                <a:gd name="T6" fmla="*/ 365 w 780"/>
                <a:gd name="T7" fmla="*/ 191 h 558"/>
                <a:gd name="T8" fmla="*/ 380 w 780"/>
                <a:gd name="T9" fmla="*/ 179 h 558"/>
                <a:gd name="T10" fmla="*/ 420 w 780"/>
                <a:gd name="T11" fmla="*/ 167 h 558"/>
                <a:gd name="T12" fmla="*/ 420 w 780"/>
                <a:gd name="T13" fmla="*/ 143 h 558"/>
                <a:gd name="T14" fmla="*/ 422 w 780"/>
                <a:gd name="T15" fmla="*/ 125 h 558"/>
                <a:gd name="T16" fmla="*/ 433 w 780"/>
                <a:gd name="T17" fmla="*/ 114 h 558"/>
                <a:gd name="T18" fmla="*/ 418 w 780"/>
                <a:gd name="T19" fmla="*/ 86 h 558"/>
                <a:gd name="T20" fmla="*/ 416 w 780"/>
                <a:gd name="T21" fmla="*/ 57 h 558"/>
                <a:gd name="T22" fmla="*/ 419 w 780"/>
                <a:gd name="T23" fmla="*/ 33 h 558"/>
                <a:gd name="T24" fmla="*/ 319 w 780"/>
                <a:gd name="T25" fmla="*/ 2 h 558"/>
                <a:gd name="T26" fmla="*/ 275 w 780"/>
                <a:gd name="T27" fmla="*/ 26 h 558"/>
                <a:gd name="T28" fmla="*/ 274 w 780"/>
                <a:gd name="T29" fmla="*/ 110 h 558"/>
                <a:gd name="T30" fmla="*/ 283 w 780"/>
                <a:gd name="T31" fmla="*/ 154 h 558"/>
                <a:gd name="T32" fmla="*/ 283 w 780"/>
                <a:gd name="T33" fmla="*/ 180 h 558"/>
                <a:gd name="T34" fmla="*/ 281 w 780"/>
                <a:gd name="T35" fmla="*/ 185 h 558"/>
                <a:gd name="T36" fmla="*/ 269 w 780"/>
                <a:gd name="T37" fmla="*/ 192 h 558"/>
                <a:gd name="T38" fmla="*/ 257 w 780"/>
                <a:gd name="T39" fmla="*/ 190 h 558"/>
                <a:gd name="T40" fmla="*/ 211 w 780"/>
                <a:gd name="T41" fmla="*/ 204 h 558"/>
                <a:gd name="T42" fmla="*/ 188 w 780"/>
                <a:gd name="T43" fmla="*/ 210 h 558"/>
                <a:gd name="T44" fmla="*/ 19 w 780"/>
                <a:gd name="T45" fmla="*/ 251 h 558"/>
                <a:gd name="T46" fmla="*/ 14 w 780"/>
                <a:gd name="T47" fmla="*/ 268 h 558"/>
                <a:gd name="T48" fmla="*/ 109 w 780"/>
                <a:gd name="T49" fmla="*/ 299 h 558"/>
                <a:gd name="T50" fmla="*/ 170 w 780"/>
                <a:gd name="T51" fmla="*/ 323 h 558"/>
                <a:gd name="T52" fmla="*/ 188 w 780"/>
                <a:gd name="T53" fmla="*/ 328 h 558"/>
                <a:gd name="T54" fmla="*/ 285 w 780"/>
                <a:gd name="T55" fmla="*/ 509 h 558"/>
                <a:gd name="T56" fmla="*/ 412 w 780"/>
                <a:gd name="T57" fmla="*/ 548 h 558"/>
                <a:gd name="T58" fmla="*/ 426 w 780"/>
                <a:gd name="T59" fmla="*/ 354 h 558"/>
                <a:gd name="T60" fmla="*/ 528 w 780"/>
                <a:gd name="T61" fmla="*/ 289 h 558"/>
                <a:gd name="T62" fmla="*/ 651 w 780"/>
                <a:gd name="T63" fmla="*/ 272 h 558"/>
                <a:gd name="T64" fmla="*/ 703 w 780"/>
                <a:gd name="T65" fmla="*/ 256 h 558"/>
                <a:gd name="T66" fmla="*/ 752 w 780"/>
                <a:gd name="T67" fmla="*/ 266 h 558"/>
                <a:gd name="T68" fmla="*/ 775 w 780"/>
                <a:gd name="T69" fmla="*/ 240 h 558"/>
                <a:gd name="T70" fmla="*/ 772 w 780"/>
                <a:gd name="T71" fmla="*/ 22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0" h="558">
                  <a:moveTo>
                    <a:pt x="733" y="230"/>
                  </a:moveTo>
                  <a:cubicBezTo>
                    <a:pt x="478" y="226"/>
                    <a:pt x="478" y="226"/>
                    <a:pt x="478" y="226"/>
                  </a:cubicBezTo>
                  <a:cubicBezTo>
                    <a:pt x="477" y="226"/>
                    <a:pt x="477" y="226"/>
                    <a:pt x="476" y="226"/>
                  </a:cubicBezTo>
                  <a:cubicBezTo>
                    <a:pt x="471" y="224"/>
                    <a:pt x="449" y="215"/>
                    <a:pt x="410" y="210"/>
                  </a:cubicBezTo>
                  <a:cubicBezTo>
                    <a:pt x="392" y="208"/>
                    <a:pt x="376" y="204"/>
                    <a:pt x="364" y="200"/>
                  </a:cubicBezTo>
                  <a:cubicBezTo>
                    <a:pt x="364" y="200"/>
                    <a:pt x="364" y="200"/>
                    <a:pt x="364" y="200"/>
                  </a:cubicBezTo>
                  <a:cubicBezTo>
                    <a:pt x="364" y="196"/>
                    <a:pt x="364" y="196"/>
                    <a:pt x="364" y="196"/>
                  </a:cubicBezTo>
                  <a:cubicBezTo>
                    <a:pt x="365" y="191"/>
                    <a:pt x="365" y="191"/>
                    <a:pt x="365" y="191"/>
                  </a:cubicBezTo>
                  <a:cubicBezTo>
                    <a:pt x="366" y="191"/>
                    <a:pt x="366" y="191"/>
                    <a:pt x="366" y="191"/>
                  </a:cubicBezTo>
                  <a:cubicBezTo>
                    <a:pt x="367" y="186"/>
                    <a:pt x="370" y="180"/>
                    <a:pt x="380" y="179"/>
                  </a:cubicBezTo>
                  <a:cubicBezTo>
                    <a:pt x="389" y="179"/>
                    <a:pt x="402" y="182"/>
                    <a:pt x="410" y="182"/>
                  </a:cubicBezTo>
                  <a:cubicBezTo>
                    <a:pt x="417" y="181"/>
                    <a:pt x="421" y="172"/>
                    <a:pt x="420" y="167"/>
                  </a:cubicBezTo>
                  <a:cubicBezTo>
                    <a:pt x="419" y="163"/>
                    <a:pt x="417" y="155"/>
                    <a:pt x="421" y="151"/>
                  </a:cubicBezTo>
                  <a:cubicBezTo>
                    <a:pt x="426" y="147"/>
                    <a:pt x="420" y="143"/>
                    <a:pt x="420" y="143"/>
                  </a:cubicBezTo>
                  <a:cubicBezTo>
                    <a:pt x="420" y="143"/>
                    <a:pt x="426" y="140"/>
                    <a:pt x="422" y="136"/>
                  </a:cubicBezTo>
                  <a:cubicBezTo>
                    <a:pt x="418" y="133"/>
                    <a:pt x="420" y="128"/>
                    <a:pt x="422" y="125"/>
                  </a:cubicBezTo>
                  <a:cubicBezTo>
                    <a:pt x="423" y="123"/>
                    <a:pt x="428" y="126"/>
                    <a:pt x="432" y="122"/>
                  </a:cubicBezTo>
                  <a:cubicBezTo>
                    <a:pt x="435" y="118"/>
                    <a:pt x="433" y="114"/>
                    <a:pt x="433" y="114"/>
                  </a:cubicBezTo>
                  <a:cubicBezTo>
                    <a:pt x="418" y="92"/>
                    <a:pt x="418" y="92"/>
                    <a:pt x="418" y="92"/>
                  </a:cubicBezTo>
                  <a:cubicBezTo>
                    <a:pt x="416" y="91"/>
                    <a:pt x="416" y="88"/>
                    <a:pt x="418" y="86"/>
                  </a:cubicBezTo>
                  <a:cubicBezTo>
                    <a:pt x="419" y="83"/>
                    <a:pt x="421" y="80"/>
                    <a:pt x="420" y="76"/>
                  </a:cubicBezTo>
                  <a:cubicBezTo>
                    <a:pt x="420" y="72"/>
                    <a:pt x="417" y="61"/>
                    <a:pt x="416" y="57"/>
                  </a:cubicBezTo>
                  <a:cubicBezTo>
                    <a:pt x="416" y="55"/>
                    <a:pt x="416" y="54"/>
                    <a:pt x="417" y="53"/>
                  </a:cubicBezTo>
                  <a:cubicBezTo>
                    <a:pt x="420" y="50"/>
                    <a:pt x="421" y="42"/>
                    <a:pt x="419" y="33"/>
                  </a:cubicBezTo>
                  <a:cubicBezTo>
                    <a:pt x="418" y="27"/>
                    <a:pt x="412" y="17"/>
                    <a:pt x="393" y="13"/>
                  </a:cubicBezTo>
                  <a:cubicBezTo>
                    <a:pt x="364" y="1"/>
                    <a:pt x="332" y="0"/>
                    <a:pt x="319" y="2"/>
                  </a:cubicBezTo>
                  <a:cubicBezTo>
                    <a:pt x="307" y="4"/>
                    <a:pt x="298" y="10"/>
                    <a:pt x="292" y="13"/>
                  </a:cubicBezTo>
                  <a:cubicBezTo>
                    <a:pt x="288" y="15"/>
                    <a:pt x="286" y="17"/>
                    <a:pt x="275" y="26"/>
                  </a:cubicBezTo>
                  <a:cubicBezTo>
                    <a:pt x="264" y="35"/>
                    <a:pt x="263" y="56"/>
                    <a:pt x="262" y="70"/>
                  </a:cubicBezTo>
                  <a:cubicBezTo>
                    <a:pt x="261" y="83"/>
                    <a:pt x="270" y="100"/>
                    <a:pt x="274" y="110"/>
                  </a:cubicBezTo>
                  <a:cubicBezTo>
                    <a:pt x="278" y="121"/>
                    <a:pt x="280" y="135"/>
                    <a:pt x="280" y="142"/>
                  </a:cubicBezTo>
                  <a:cubicBezTo>
                    <a:pt x="280" y="150"/>
                    <a:pt x="282" y="153"/>
                    <a:pt x="283" y="154"/>
                  </a:cubicBezTo>
                  <a:cubicBezTo>
                    <a:pt x="285" y="155"/>
                    <a:pt x="286" y="157"/>
                    <a:pt x="286" y="158"/>
                  </a:cubicBezTo>
                  <a:cubicBezTo>
                    <a:pt x="286" y="166"/>
                    <a:pt x="285" y="173"/>
                    <a:pt x="283" y="180"/>
                  </a:cubicBezTo>
                  <a:cubicBezTo>
                    <a:pt x="283" y="180"/>
                    <a:pt x="283" y="180"/>
                    <a:pt x="283" y="180"/>
                  </a:cubicBezTo>
                  <a:cubicBezTo>
                    <a:pt x="283" y="182"/>
                    <a:pt x="282" y="184"/>
                    <a:pt x="281" y="185"/>
                  </a:cubicBezTo>
                  <a:cubicBezTo>
                    <a:pt x="281" y="187"/>
                    <a:pt x="280" y="188"/>
                    <a:pt x="278" y="188"/>
                  </a:cubicBezTo>
                  <a:cubicBezTo>
                    <a:pt x="276" y="190"/>
                    <a:pt x="272" y="191"/>
                    <a:pt x="269" y="192"/>
                  </a:cubicBezTo>
                  <a:cubicBezTo>
                    <a:pt x="267" y="193"/>
                    <a:pt x="266" y="193"/>
                    <a:pt x="265" y="192"/>
                  </a:cubicBezTo>
                  <a:cubicBezTo>
                    <a:pt x="263" y="191"/>
                    <a:pt x="260" y="191"/>
                    <a:pt x="257" y="190"/>
                  </a:cubicBezTo>
                  <a:cubicBezTo>
                    <a:pt x="240" y="189"/>
                    <a:pt x="220" y="196"/>
                    <a:pt x="216" y="198"/>
                  </a:cubicBezTo>
                  <a:cubicBezTo>
                    <a:pt x="214" y="200"/>
                    <a:pt x="212" y="202"/>
                    <a:pt x="211" y="204"/>
                  </a:cubicBezTo>
                  <a:cubicBezTo>
                    <a:pt x="210" y="206"/>
                    <a:pt x="209" y="207"/>
                    <a:pt x="207" y="207"/>
                  </a:cubicBezTo>
                  <a:cubicBezTo>
                    <a:pt x="201" y="208"/>
                    <a:pt x="195" y="209"/>
                    <a:pt x="188" y="210"/>
                  </a:cubicBezTo>
                  <a:cubicBezTo>
                    <a:pt x="123" y="216"/>
                    <a:pt x="138" y="208"/>
                    <a:pt x="95" y="218"/>
                  </a:cubicBezTo>
                  <a:cubicBezTo>
                    <a:pt x="55" y="226"/>
                    <a:pt x="24" y="247"/>
                    <a:pt x="19" y="251"/>
                  </a:cubicBezTo>
                  <a:cubicBezTo>
                    <a:pt x="19" y="251"/>
                    <a:pt x="18" y="251"/>
                    <a:pt x="18" y="251"/>
                  </a:cubicBezTo>
                  <a:cubicBezTo>
                    <a:pt x="14" y="252"/>
                    <a:pt x="0" y="258"/>
                    <a:pt x="14" y="268"/>
                  </a:cubicBezTo>
                  <a:cubicBezTo>
                    <a:pt x="30" y="279"/>
                    <a:pt x="48" y="291"/>
                    <a:pt x="56" y="294"/>
                  </a:cubicBezTo>
                  <a:cubicBezTo>
                    <a:pt x="65" y="297"/>
                    <a:pt x="83" y="300"/>
                    <a:pt x="109" y="299"/>
                  </a:cubicBezTo>
                  <a:cubicBezTo>
                    <a:pt x="124" y="299"/>
                    <a:pt x="135" y="305"/>
                    <a:pt x="142" y="310"/>
                  </a:cubicBezTo>
                  <a:cubicBezTo>
                    <a:pt x="150" y="317"/>
                    <a:pt x="159" y="321"/>
                    <a:pt x="170" y="323"/>
                  </a:cubicBezTo>
                  <a:cubicBezTo>
                    <a:pt x="174" y="324"/>
                    <a:pt x="178" y="325"/>
                    <a:pt x="184" y="326"/>
                  </a:cubicBezTo>
                  <a:cubicBezTo>
                    <a:pt x="186" y="326"/>
                    <a:pt x="187" y="327"/>
                    <a:pt x="188" y="328"/>
                  </a:cubicBezTo>
                  <a:cubicBezTo>
                    <a:pt x="190" y="331"/>
                    <a:pt x="192" y="337"/>
                    <a:pt x="196" y="350"/>
                  </a:cubicBezTo>
                  <a:cubicBezTo>
                    <a:pt x="201" y="372"/>
                    <a:pt x="224" y="476"/>
                    <a:pt x="285" y="509"/>
                  </a:cubicBezTo>
                  <a:cubicBezTo>
                    <a:pt x="339" y="538"/>
                    <a:pt x="375" y="553"/>
                    <a:pt x="406" y="557"/>
                  </a:cubicBezTo>
                  <a:cubicBezTo>
                    <a:pt x="411" y="558"/>
                    <a:pt x="415" y="553"/>
                    <a:pt x="412" y="548"/>
                  </a:cubicBezTo>
                  <a:cubicBezTo>
                    <a:pt x="403" y="532"/>
                    <a:pt x="389" y="495"/>
                    <a:pt x="404" y="451"/>
                  </a:cubicBezTo>
                  <a:cubicBezTo>
                    <a:pt x="425" y="391"/>
                    <a:pt x="424" y="373"/>
                    <a:pt x="426" y="354"/>
                  </a:cubicBezTo>
                  <a:cubicBezTo>
                    <a:pt x="428" y="336"/>
                    <a:pt x="420" y="315"/>
                    <a:pt x="454" y="307"/>
                  </a:cubicBezTo>
                  <a:cubicBezTo>
                    <a:pt x="488" y="298"/>
                    <a:pt x="512" y="299"/>
                    <a:pt x="528" y="289"/>
                  </a:cubicBezTo>
                  <a:cubicBezTo>
                    <a:pt x="544" y="279"/>
                    <a:pt x="550" y="271"/>
                    <a:pt x="565" y="276"/>
                  </a:cubicBezTo>
                  <a:cubicBezTo>
                    <a:pt x="580" y="281"/>
                    <a:pt x="611" y="282"/>
                    <a:pt x="651" y="272"/>
                  </a:cubicBezTo>
                  <a:cubicBezTo>
                    <a:pt x="682" y="265"/>
                    <a:pt x="696" y="259"/>
                    <a:pt x="700" y="257"/>
                  </a:cubicBezTo>
                  <a:cubicBezTo>
                    <a:pt x="701" y="256"/>
                    <a:pt x="702" y="256"/>
                    <a:pt x="703" y="256"/>
                  </a:cubicBezTo>
                  <a:cubicBezTo>
                    <a:pt x="708" y="257"/>
                    <a:pt x="721" y="258"/>
                    <a:pt x="728" y="259"/>
                  </a:cubicBezTo>
                  <a:cubicBezTo>
                    <a:pt x="737" y="261"/>
                    <a:pt x="739" y="262"/>
                    <a:pt x="752" y="266"/>
                  </a:cubicBezTo>
                  <a:cubicBezTo>
                    <a:pt x="766" y="267"/>
                    <a:pt x="766" y="253"/>
                    <a:pt x="766" y="253"/>
                  </a:cubicBezTo>
                  <a:cubicBezTo>
                    <a:pt x="766" y="253"/>
                    <a:pt x="768" y="244"/>
                    <a:pt x="775" y="240"/>
                  </a:cubicBezTo>
                  <a:cubicBezTo>
                    <a:pt x="775" y="240"/>
                    <a:pt x="775" y="240"/>
                    <a:pt x="775" y="240"/>
                  </a:cubicBezTo>
                  <a:cubicBezTo>
                    <a:pt x="780" y="236"/>
                    <a:pt x="778" y="229"/>
                    <a:pt x="772" y="229"/>
                  </a:cubicBezTo>
                  <a:lnTo>
                    <a:pt x="733" y="2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31" name="Freeform 30"/>
          <p:cNvSpPr/>
          <p:nvPr userDrawn="1"/>
        </p:nvSpPr>
        <p:spPr>
          <a:xfrm>
            <a:off x="8278004" y="0"/>
            <a:ext cx="3916996" cy="6858000"/>
          </a:xfrm>
          <a:custGeom>
            <a:avLst/>
            <a:gdLst>
              <a:gd name="connsiteX0" fmla="*/ 0 w 3916996"/>
              <a:gd name="connsiteY0" fmla="*/ 0 h 6858000"/>
              <a:gd name="connsiteX1" fmla="*/ 3916996 w 3916996"/>
              <a:gd name="connsiteY1" fmla="*/ 0 h 6858000"/>
              <a:gd name="connsiteX2" fmla="*/ 3916996 w 3916996"/>
              <a:gd name="connsiteY2" fmla="*/ 6858000 h 6858000"/>
              <a:gd name="connsiteX3" fmla="*/ 0 w 3916996"/>
              <a:gd name="connsiteY3" fmla="*/ 6858000 h 6858000"/>
              <a:gd name="connsiteX4" fmla="*/ 0 w 3916996"/>
              <a:gd name="connsiteY4" fmla="*/ 3526264 h 6858000"/>
              <a:gd name="connsiteX5" fmla="*/ 337328 w 3916996"/>
              <a:gd name="connsiteY5" fmla="*/ 3272339 h 6858000"/>
              <a:gd name="connsiteX6" fmla="*/ 0 w 3916996"/>
              <a:gd name="connsiteY6" fmla="*/ 3018413 h 6858000"/>
              <a:gd name="connsiteX7" fmla="*/ 0 w 3916996"/>
              <a:gd name="connsiteY7" fmla="*/ 2049620 h 6858000"/>
              <a:gd name="connsiteX8" fmla="*/ 0 w 3916996"/>
              <a:gd name="connsiteY8" fmla="*/ 10518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6996" h="6858000">
                <a:moveTo>
                  <a:pt x="0" y="0"/>
                </a:moveTo>
                <a:lnTo>
                  <a:pt x="3916996" y="0"/>
                </a:lnTo>
                <a:lnTo>
                  <a:pt x="3916996" y="6858000"/>
                </a:lnTo>
                <a:lnTo>
                  <a:pt x="0" y="6858000"/>
                </a:lnTo>
                <a:lnTo>
                  <a:pt x="0" y="3526264"/>
                </a:lnTo>
                <a:lnTo>
                  <a:pt x="337328" y="3272339"/>
                </a:lnTo>
                <a:lnTo>
                  <a:pt x="0" y="3018413"/>
                </a:lnTo>
                <a:lnTo>
                  <a:pt x="0" y="2049620"/>
                </a:lnTo>
                <a:lnTo>
                  <a:pt x="0" y="1051897"/>
                </a:lnTo>
                <a:close/>
              </a:path>
            </a:pathLst>
          </a:custGeom>
          <a:solidFill>
            <a:srgbClr val="6989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p>
        </p:txBody>
      </p:sp>
      <p:sp>
        <p:nvSpPr>
          <p:cNvPr id="13" name="Title 1"/>
          <p:cNvSpPr>
            <a:spLocks noGrp="1"/>
          </p:cNvSpPr>
          <p:nvPr>
            <p:ph type="ctrTitle" hasCustomPrompt="1"/>
          </p:nvPr>
        </p:nvSpPr>
        <p:spPr>
          <a:xfrm>
            <a:off x="8859859" y="2849564"/>
            <a:ext cx="3095697" cy="897392"/>
          </a:xfrm>
        </p:spPr>
        <p:txBody>
          <a:bodyPr anchor="ctr">
            <a:normAutofit/>
          </a:bodyPr>
          <a:lstStyle>
            <a:lvl1pPr algn="l">
              <a:defRPr sz="2000" spc="300">
                <a:solidFill>
                  <a:schemeClr val="bg1"/>
                </a:solidFill>
                <a:latin typeface="Arial Black" panose="020B0A04020102020204" pitchFamily="34" charset="0"/>
              </a:defRPr>
            </a:lvl1pPr>
          </a:lstStyle>
          <a:p>
            <a:r>
              <a:rPr lang="en-US" dirty="0" smtClean="0"/>
              <a:t>IMPACT</a:t>
            </a:r>
            <a:endParaRPr lang="en-NZ" dirty="0"/>
          </a:p>
        </p:txBody>
      </p:sp>
      <p:sp>
        <p:nvSpPr>
          <p:cNvPr id="14" name="Text Placeholder 3"/>
          <p:cNvSpPr>
            <a:spLocks noGrp="1"/>
          </p:cNvSpPr>
          <p:nvPr>
            <p:ph type="body" sz="quarter" idx="10"/>
          </p:nvPr>
        </p:nvSpPr>
        <p:spPr>
          <a:xfrm>
            <a:off x="8859931" y="3875432"/>
            <a:ext cx="2874869" cy="1814058"/>
          </a:xfrm>
        </p:spPr>
        <p:txBody>
          <a:bodyPr>
            <a:normAutofit/>
          </a:bodyPr>
          <a:lstStyle>
            <a:lvl1pPr marL="0" indent="0" algn="l">
              <a:buNone/>
              <a:defRPr sz="1400">
                <a:solidFill>
                  <a:schemeClr val="bg1"/>
                </a:solidFill>
                <a:latin typeface="Palatino Linotype" panose="02040502050505030304" pitchFamily="18" charset="0"/>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smtClean="0"/>
              <a:t>Click to edit Master text styles</a:t>
            </a:r>
          </a:p>
        </p:txBody>
      </p:sp>
    </p:spTree>
    <p:extLst>
      <p:ext uri="{BB962C8B-B14F-4D97-AF65-F5344CB8AC3E}">
        <p14:creationId xmlns:p14="http://schemas.microsoft.com/office/powerpoint/2010/main" val="284239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rcher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0315178" cy="6858000"/>
          </a:xfrm>
          <a:prstGeom prst="rect">
            <a:avLst/>
          </a:prstGeom>
        </p:spPr>
      </p:pic>
      <p:sp>
        <p:nvSpPr>
          <p:cNvPr id="31" name="Freeform 30"/>
          <p:cNvSpPr/>
          <p:nvPr userDrawn="1"/>
        </p:nvSpPr>
        <p:spPr>
          <a:xfrm>
            <a:off x="8278004" y="0"/>
            <a:ext cx="3916996" cy="6858000"/>
          </a:xfrm>
          <a:custGeom>
            <a:avLst/>
            <a:gdLst>
              <a:gd name="connsiteX0" fmla="*/ 0 w 3916996"/>
              <a:gd name="connsiteY0" fmla="*/ 0 h 6858000"/>
              <a:gd name="connsiteX1" fmla="*/ 3916996 w 3916996"/>
              <a:gd name="connsiteY1" fmla="*/ 0 h 6858000"/>
              <a:gd name="connsiteX2" fmla="*/ 3916996 w 3916996"/>
              <a:gd name="connsiteY2" fmla="*/ 6858000 h 6858000"/>
              <a:gd name="connsiteX3" fmla="*/ 0 w 3916996"/>
              <a:gd name="connsiteY3" fmla="*/ 6858000 h 6858000"/>
              <a:gd name="connsiteX4" fmla="*/ 0 w 3916996"/>
              <a:gd name="connsiteY4" fmla="*/ 3526264 h 6858000"/>
              <a:gd name="connsiteX5" fmla="*/ 337328 w 3916996"/>
              <a:gd name="connsiteY5" fmla="*/ 3272339 h 6858000"/>
              <a:gd name="connsiteX6" fmla="*/ 0 w 3916996"/>
              <a:gd name="connsiteY6" fmla="*/ 3018413 h 6858000"/>
              <a:gd name="connsiteX7" fmla="*/ 0 w 3916996"/>
              <a:gd name="connsiteY7" fmla="*/ 2049620 h 6858000"/>
              <a:gd name="connsiteX8" fmla="*/ 0 w 3916996"/>
              <a:gd name="connsiteY8" fmla="*/ 10518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6996" h="6858000">
                <a:moveTo>
                  <a:pt x="0" y="0"/>
                </a:moveTo>
                <a:lnTo>
                  <a:pt x="3916996" y="0"/>
                </a:lnTo>
                <a:lnTo>
                  <a:pt x="3916996" y="6858000"/>
                </a:lnTo>
                <a:lnTo>
                  <a:pt x="0" y="6858000"/>
                </a:lnTo>
                <a:lnTo>
                  <a:pt x="0" y="3526264"/>
                </a:lnTo>
                <a:lnTo>
                  <a:pt x="337328" y="3272339"/>
                </a:lnTo>
                <a:lnTo>
                  <a:pt x="0" y="3018413"/>
                </a:lnTo>
                <a:lnTo>
                  <a:pt x="0" y="2049620"/>
                </a:lnTo>
                <a:lnTo>
                  <a:pt x="0" y="105189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p>
        </p:txBody>
      </p:sp>
      <p:sp>
        <p:nvSpPr>
          <p:cNvPr id="14" name="Text Placeholder 3"/>
          <p:cNvSpPr>
            <a:spLocks noGrp="1"/>
          </p:cNvSpPr>
          <p:nvPr>
            <p:ph type="body" sz="quarter" idx="10"/>
          </p:nvPr>
        </p:nvSpPr>
        <p:spPr>
          <a:xfrm>
            <a:off x="8859931" y="3875432"/>
            <a:ext cx="2874869" cy="1814058"/>
          </a:xfrm>
        </p:spPr>
        <p:txBody>
          <a:bodyPr>
            <a:normAutofit/>
          </a:bodyPr>
          <a:lstStyle>
            <a:lvl1pPr marL="0" indent="0" algn="l">
              <a:buNone/>
              <a:defRPr sz="1400">
                <a:solidFill>
                  <a:schemeClr val="bg1"/>
                </a:solidFill>
                <a:latin typeface="Palatino Linotype" panose="02040502050505030304" pitchFamily="18" charset="0"/>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smtClean="0"/>
              <a:t>Click to edit Master text styles</a:t>
            </a:r>
          </a:p>
        </p:txBody>
      </p:sp>
    </p:spTree>
    <p:extLst>
      <p:ext uri="{BB962C8B-B14F-4D97-AF65-F5344CB8AC3E}">
        <p14:creationId xmlns:p14="http://schemas.microsoft.com/office/powerpoint/2010/main" val="43628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Layout">
    <p:spTree>
      <p:nvGrpSpPr>
        <p:cNvPr id="1" name=""/>
        <p:cNvGrpSpPr/>
        <p:nvPr/>
      </p:nvGrpSpPr>
      <p:grpSpPr>
        <a:xfrm>
          <a:off x="0" y="0"/>
          <a:ext cx="0" cy="0"/>
          <a:chOff x="0" y="0"/>
          <a:chExt cx="0" cy="0"/>
        </a:xfrm>
      </p:grpSpPr>
      <p:sp>
        <p:nvSpPr>
          <p:cNvPr id="6" name="Rectangle 5"/>
          <p:cNvSpPr/>
          <p:nvPr userDrawn="1"/>
        </p:nvSpPr>
        <p:spPr>
          <a:xfrm>
            <a:off x="0" y="0"/>
            <a:ext cx="12192000" cy="14659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ctrTitle" hasCustomPrompt="1"/>
          </p:nvPr>
        </p:nvSpPr>
        <p:spPr>
          <a:xfrm>
            <a:off x="361042" y="653143"/>
            <a:ext cx="11410044" cy="443594"/>
          </a:xfrm>
        </p:spPr>
        <p:txBody>
          <a:bodyPr anchor="t">
            <a:normAutofit/>
          </a:bodyPr>
          <a:lstStyle>
            <a:lvl1pPr algn="l">
              <a:defRPr sz="2000" spc="300">
                <a:solidFill>
                  <a:schemeClr val="bg1"/>
                </a:solidFill>
                <a:latin typeface="Arial Black" panose="020B0A04020102020204" pitchFamily="34" charset="0"/>
              </a:defRPr>
            </a:lvl1pPr>
          </a:lstStyle>
          <a:p>
            <a:r>
              <a:rPr lang="en-US" dirty="0" smtClean="0"/>
              <a:t>SLIDE TITLE</a:t>
            </a:r>
            <a:endParaRPr lang="en-NZ" dirty="0"/>
          </a:p>
        </p:txBody>
      </p:sp>
      <p:cxnSp>
        <p:nvCxnSpPr>
          <p:cNvPr id="9" name="Straight Connector 8"/>
          <p:cNvCxnSpPr/>
          <p:nvPr userDrawn="1"/>
        </p:nvCxnSpPr>
        <p:spPr>
          <a:xfrm>
            <a:off x="346428" y="288319"/>
            <a:ext cx="9869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0"/>
          </p:nvPr>
        </p:nvSpPr>
        <p:spPr>
          <a:xfrm>
            <a:off x="361042" y="1749879"/>
            <a:ext cx="11410044" cy="4757395"/>
          </a:xfrm>
        </p:spPr>
        <p:txBody>
          <a:bodyPr>
            <a:normAutofit/>
          </a:bodyPr>
          <a:lstStyle>
            <a:lvl1pPr marL="0" indent="0">
              <a:buNone/>
              <a:defRPr sz="1600">
                <a:solidFill>
                  <a:srgbClr val="333333"/>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smtClean="0"/>
              <a:t>Click to edit Master text styles</a:t>
            </a:r>
          </a:p>
        </p:txBody>
      </p:sp>
      <p:sp>
        <p:nvSpPr>
          <p:cNvPr id="8" name="Rectangle 7"/>
          <p:cNvSpPr/>
          <p:nvPr userDrawn="1"/>
        </p:nvSpPr>
        <p:spPr>
          <a:xfrm>
            <a:off x="0" y="1380673"/>
            <a:ext cx="12192000" cy="129540"/>
          </a:xfrm>
          <a:prstGeom prst="rect">
            <a:avLst/>
          </a:prstGeom>
          <a:solidFill>
            <a:srgbClr val="0E9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6319" y="6138072"/>
            <a:ext cx="2181288" cy="651320"/>
          </a:xfrm>
          <a:prstGeom prst="rect">
            <a:avLst/>
          </a:prstGeom>
        </p:spPr>
      </p:pic>
    </p:spTree>
    <p:extLst>
      <p:ext uri="{BB962C8B-B14F-4D97-AF65-F5344CB8AC3E}">
        <p14:creationId xmlns:p14="http://schemas.microsoft.com/office/powerpoint/2010/main" val="3178618620"/>
      </p:ext>
    </p:extLst>
  </p:cSld>
  <p:clrMapOvr>
    <a:masterClrMapping/>
  </p:clrMapOvr>
  <p:extLst mod="1">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rther Info_Standard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47424719"/>
      </p:ext>
    </p:extLst>
  </p:cSld>
  <p:clrMapOvr>
    <a:masterClrMapping/>
  </p:clrMapOvr>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ortant Info_Standard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userDrawn="1"/>
        </p:nvSpPr>
        <p:spPr>
          <a:xfrm>
            <a:off x="2246671" y="0"/>
            <a:ext cx="769865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userDrawn="1"/>
        </p:nvSpPr>
        <p:spPr>
          <a:xfrm>
            <a:off x="2246671" y="0"/>
            <a:ext cx="7698658" cy="142875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userDrawn="1"/>
        </p:nvSpPr>
        <p:spPr>
          <a:xfrm>
            <a:off x="3304948" y="347038"/>
            <a:ext cx="5582106" cy="461665"/>
          </a:xfrm>
          <a:prstGeom prst="rect">
            <a:avLst/>
          </a:prstGeom>
        </p:spPr>
        <p:txBody>
          <a:bodyPr wrap="none">
            <a:spAutoFit/>
          </a:bodyPr>
          <a:lstStyle/>
          <a:p>
            <a:pPr algn="ctr"/>
            <a:r>
              <a:rPr lang="en-NZ" sz="2400" spc="300" dirty="0" smtClean="0">
                <a:solidFill>
                  <a:srgbClr val="C1AC5F"/>
                </a:solidFill>
                <a:latin typeface="Arial Black" panose="020B0A04020102020204" pitchFamily="34" charset="0"/>
              </a:rPr>
              <a:t>IMPORTANT INFORMATION</a:t>
            </a:r>
            <a:endParaRPr lang="en-NZ" sz="2400" spc="300" dirty="0">
              <a:solidFill>
                <a:srgbClr val="C1AC5F"/>
              </a:solidFill>
              <a:latin typeface="Arial Black" panose="020B0A04020102020204" pitchFamily="34" charset="0"/>
            </a:endParaRPr>
          </a:p>
        </p:txBody>
      </p:sp>
      <p:sp>
        <p:nvSpPr>
          <p:cNvPr id="13" name="Rectangle 12"/>
          <p:cNvSpPr/>
          <p:nvPr userDrawn="1"/>
        </p:nvSpPr>
        <p:spPr>
          <a:xfrm>
            <a:off x="3568739" y="799064"/>
            <a:ext cx="5054525" cy="307777"/>
          </a:xfrm>
          <a:prstGeom prst="rect">
            <a:avLst/>
          </a:prstGeom>
        </p:spPr>
        <p:txBody>
          <a:bodyPr wrap="none">
            <a:spAutoFit/>
          </a:bodyPr>
          <a:lstStyle/>
          <a:p>
            <a:pPr algn="ctr"/>
            <a:r>
              <a:rPr lang="en-NZ" sz="1400" spc="300" dirty="0" smtClean="0">
                <a:solidFill>
                  <a:prstClr val="white">
                    <a:lumMod val="95000"/>
                  </a:prstClr>
                </a:solidFill>
                <a:latin typeface="Palatino Linotype" panose="02040502050505030304" pitchFamily="18" charset="0"/>
              </a:rPr>
              <a:t>Research Association NZ Code of Practice</a:t>
            </a:r>
            <a:endParaRPr lang="en-NZ" sz="1400" spc="300" dirty="0">
              <a:solidFill>
                <a:srgbClr val="C1AC5F"/>
              </a:solidFill>
              <a:latin typeface="Palatino Linotype" panose="02040502050505030304" pitchFamily="18" charset="0"/>
            </a:endParaRPr>
          </a:p>
        </p:txBody>
      </p:sp>
      <p:sp>
        <p:nvSpPr>
          <p:cNvPr id="14" name="Rectangle 13"/>
          <p:cNvSpPr/>
          <p:nvPr userDrawn="1"/>
        </p:nvSpPr>
        <p:spPr>
          <a:xfrm>
            <a:off x="2514000" y="1654358"/>
            <a:ext cx="7164000" cy="4339650"/>
          </a:xfrm>
          <a:prstGeom prst="rect">
            <a:avLst/>
          </a:prstGeom>
        </p:spPr>
        <p:txBody>
          <a:bodyPr wrap="square">
            <a:spAutoFit/>
          </a:bodyPr>
          <a:lstStyle/>
          <a:p>
            <a:r>
              <a:rPr lang="en-NZ" sz="900" b="1" dirty="0" smtClean="0">
                <a:solidFill>
                  <a:srgbClr val="333333"/>
                </a:solidFill>
                <a:latin typeface="+mn-lt"/>
              </a:rPr>
              <a:t>Colmar Brunton </a:t>
            </a:r>
            <a:r>
              <a:rPr lang="en-NZ" sz="900" dirty="0" smtClean="0">
                <a:solidFill>
                  <a:srgbClr val="333333"/>
                </a:solidFill>
                <a:latin typeface="+mn-lt"/>
              </a:rPr>
              <a:t>practitioners are members of the Research Association NZ and are obliged to comply with the Research Association NZ Code of Practice.  A copy of the Code is available from the Executive Secretary or the Complaints Officer of the Society.</a:t>
            </a:r>
          </a:p>
          <a:p>
            <a:endParaRPr lang="en-NZ" sz="600" dirty="0" smtClean="0">
              <a:solidFill>
                <a:srgbClr val="333333"/>
              </a:solidFill>
              <a:latin typeface="+mn-lt"/>
            </a:endParaRPr>
          </a:p>
          <a:p>
            <a:r>
              <a:rPr lang="en-NZ" sz="900" b="1" dirty="0" smtClean="0">
                <a:solidFill>
                  <a:srgbClr val="333333"/>
                </a:solidFill>
                <a:latin typeface="+mn-lt"/>
              </a:rPr>
              <a:t>Confidentiality</a:t>
            </a:r>
          </a:p>
          <a:p>
            <a:r>
              <a:rPr lang="en-NZ" sz="900" dirty="0" smtClean="0">
                <a:solidFill>
                  <a:srgbClr val="333333"/>
                </a:solidFill>
                <a:latin typeface="+mn-lt"/>
              </a:rPr>
              <a:t>Reports and other records relevant to a Market Research project and provided by the Researcher shall normally be for use solely by the Client and the Client’s consultants or advisers.</a:t>
            </a:r>
          </a:p>
          <a:p>
            <a:endParaRPr lang="en-NZ" sz="600" dirty="0" smtClean="0">
              <a:solidFill>
                <a:srgbClr val="333333"/>
              </a:solidFill>
              <a:latin typeface="+mn-lt"/>
            </a:endParaRPr>
          </a:p>
          <a:p>
            <a:r>
              <a:rPr lang="en-NZ" sz="900" b="1" dirty="0" smtClean="0">
                <a:solidFill>
                  <a:srgbClr val="333333"/>
                </a:solidFill>
                <a:latin typeface="+mn-lt"/>
              </a:rPr>
              <a:t>Research Information</a:t>
            </a:r>
          </a:p>
          <a:p>
            <a:r>
              <a:rPr lang="en-NZ" sz="900" dirty="0" smtClean="0">
                <a:solidFill>
                  <a:srgbClr val="333333"/>
                </a:solidFill>
                <a:latin typeface="+mn-lt"/>
              </a:rPr>
              <a:t>Article 25 of the Research Association NZ Code states:</a:t>
            </a:r>
          </a:p>
          <a:p>
            <a:pPr marL="381470" lvl="1" indent="-228612">
              <a:buFont typeface="+mj-lt"/>
              <a:buAutoNum type="alphaLcPeriod"/>
            </a:pPr>
            <a:r>
              <a:rPr lang="en-NZ" sz="900" dirty="0" smtClean="0">
                <a:solidFill>
                  <a:srgbClr val="333333"/>
                </a:solidFill>
                <a:latin typeface="+mn-lt"/>
              </a:rPr>
              <a:t>The research technique and methods used in a Marketing Research project do not become the property of the Client, who has no exclusive right to their use.</a:t>
            </a:r>
          </a:p>
          <a:p>
            <a:pPr marL="381470" lvl="1" indent="-228612">
              <a:buFont typeface="+mj-lt"/>
              <a:buAutoNum type="alphaLcPeriod"/>
            </a:pPr>
            <a:r>
              <a:rPr lang="en-NZ" sz="900" dirty="0" smtClean="0">
                <a:solidFill>
                  <a:srgbClr val="333333"/>
                </a:solidFill>
                <a:latin typeface="+mn-lt"/>
              </a:rPr>
              <a:t>Marketing research proposals, discussion papers and quotations, unless these have been paid for by the client, remain the property of the Researcher.</a:t>
            </a:r>
          </a:p>
          <a:p>
            <a:pPr marL="381470" lvl="1" indent="-228612">
              <a:buFont typeface="+mj-lt"/>
              <a:buAutoNum type="alphaLcPeriod"/>
            </a:pPr>
            <a:r>
              <a:rPr lang="en-NZ" sz="900" dirty="0" smtClean="0">
                <a:solidFill>
                  <a:srgbClr val="333333"/>
                </a:solidFill>
                <a:latin typeface="+mn-lt"/>
              </a:rPr>
              <a:t>They must not be disclosed by the Client to any third party, other than to a consultant working for a Client on that project.  In particular, they must not be used by the Client to influence proposals or cost quotations from other researchers.</a:t>
            </a:r>
          </a:p>
          <a:p>
            <a:pPr marL="708813" lvl="1" indent="-254309"/>
            <a:endParaRPr lang="en-NZ" sz="600" dirty="0" smtClean="0">
              <a:solidFill>
                <a:srgbClr val="333333"/>
              </a:solidFill>
              <a:latin typeface="+mn-lt"/>
            </a:endParaRPr>
          </a:p>
          <a:p>
            <a:r>
              <a:rPr lang="en-NZ" sz="900" b="1" dirty="0" smtClean="0">
                <a:solidFill>
                  <a:srgbClr val="333333"/>
                </a:solidFill>
                <a:latin typeface="+mn-lt"/>
              </a:rPr>
              <a:t>Publication of a Research Project</a:t>
            </a:r>
          </a:p>
          <a:p>
            <a:r>
              <a:rPr lang="en-NZ" sz="900" dirty="0" smtClean="0">
                <a:solidFill>
                  <a:srgbClr val="333333"/>
                </a:solidFill>
                <a:latin typeface="+mn-lt"/>
              </a:rPr>
              <a:t>Article 31 of the Research Association NZ Code states:</a:t>
            </a:r>
          </a:p>
          <a:p>
            <a:r>
              <a:rPr lang="en-NZ" sz="900" dirty="0" smtClean="0">
                <a:solidFill>
                  <a:srgbClr val="333333"/>
                </a:solidFill>
                <a:latin typeface="+mn-lt"/>
              </a:rPr>
              <a:t>Where a client publishes any of the findings of a research project the client has a responsibility to ensure these are not misleading.  The Researcher must be consulted and agree in advance to the form and content for publication.  Where this does not happen the Researcher is entitled to:</a:t>
            </a:r>
          </a:p>
          <a:p>
            <a:pPr marL="381470" lvl="1" indent="-228612">
              <a:buFont typeface="+mj-lt"/>
              <a:buAutoNum type="alphaLcPeriod"/>
            </a:pPr>
            <a:r>
              <a:rPr lang="en-NZ" sz="900" dirty="0" smtClean="0">
                <a:solidFill>
                  <a:srgbClr val="333333"/>
                </a:solidFill>
                <a:latin typeface="+mn-lt"/>
              </a:rPr>
              <a:t>Refuse permission for their name to be quoted in connection with the published findings</a:t>
            </a:r>
          </a:p>
          <a:p>
            <a:pPr marL="381470" lvl="1" indent="-228612">
              <a:buFont typeface="+mj-lt"/>
              <a:buAutoNum type="alphaLcPeriod"/>
            </a:pPr>
            <a:r>
              <a:rPr lang="en-NZ" sz="900" dirty="0" smtClean="0">
                <a:solidFill>
                  <a:srgbClr val="333333"/>
                </a:solidFill>
                <a:latin typeface="+mn-lt"/>
              </a:rPr>
              <a:t>Publish the appropriate details of the project</a:t>
            </a:r>
          </a:p>
          <a:p>
            <a:pPr marL="381470" lvl="1" indent="-228612">
              <a:buFont typeface="+mj-lt"/>
              <a:buAutoNum type="alphaLcPeriod"/>
            </a:pPr>
            <a:r>
              <a:rPr lang="en-NZ" sz="900" dirty="0" smtClean="0">
                <a:solidFill>
                  <a:srgbClr val="333333"/>
                </a:solidFill>
                <a:latin typeface="+mn-lt"/>
              </a:rPr>
              <a:t>Correct any misleading aspects of the published presentation of the findings</a:t>
            </a:r>
          </a:p>
          <a:p>
            <a:pPr marL="714224" lvl="1" indent="-259718">
              <a:buFont typeface="+mj-lt"/>
              <a:buAutoNum type="alphaLcPeriod"/>
            </a:pPr>
            <a:endParaRPr lang="en-NZ" sz="600" dirty="0" smtClean="0">
              <a:solidFill>
                <a:srgbClr val="333333"/>
              </a:solidFill>
              <a:latin typeface="+mn-lt"/>
            </a:endParaRPr>
          </a:p>
          <a:p>
            <a:r>
              <a:rPr lang="en-NZ" sz="900" b="1" dirty="0" smtClean="0">
                <a:solidFill>
                  <a:srgbClr val="333333"/>
                </a:solidFill>
                <a:latin typeface="+mn-lt"/>
              </a:rPr>
              <a:t>Electronic Copies</a:t>
            </a:r>
          </a:p>
          <a:p>
            <a:r>
              <a:rPr lang="en-NZ" sz="900" dirty="0" smtClean="0">
                <a:solidFill>
                  <a:srgbClr val="333333"/>
                </a:solidFill>
                <a:latin typeface="+mn-lt"/>
              </a:rPr>
              <a:t>Electronic copies of reports, presentations, proposals and other documents must not be altered or amended if that document is still identified as a Colmar Brunton document.  The authorised original of all electronic copies and hard copies derived from these are to be retained by Colmar Brunton.</a:t>
            </a:r>
          </a:p>
          <a:p>
            <a:endParaRPr lang="en-NZ" sz="600" b="1" dirty="0" smtClean="0">
              <a:solidFill>
                <a:srgbClr val="333333"/>
              </a:solidFill>
              <a:latin typeface="+mn-lt"/>
            </a:endParaRPr>
          </a:p>
          <a:p>
            <a:r>
              <a:rPr lang="en-NZ" sz="900" dirty="0" smtClean="0">
                <a:solidFill>
                  <a:srgbClr val="333333"/>
                </a:solidFill>
                <a:latin typeface="+mn-lt"/>
              </a:rPr>
              <a:t>Colmar Brunton ™ New Zealand is certified to International Standard ISO 20252 (2012).  This project will be/has been completed in compliance with this International Standard.</a:t>
            </a:r>
          </a:p>
          <a:p>
            <a:endParaRPr lang="en-NZ" sz="600" dirty="0" smtClean="0">
              <a:solidFill>
                <a:srgbClr val="333333"/>
              </a:solidFill>
              <a:latin typeface="+mn-lt"/>
            </a:endParaRPr>
          </a:p>
          <a:p>
            <a:r>
              <a:rPr lang="en-NZ" sz="900" dirty="0" smtClean="0">
                <a:solidFill>
                  <a:srgbClr val="333333"/>
                </a:solidFill>
                <a:latin typeface="+mn-lt"/>
              </a:rPr>
              <a:t>This presentation is subject to the detailed terms and conditions of Colmar Brunton, a copy of which is available on request or </a:t>
            </a:r>
            <a:r>
              <a:rPr lang="en-NZ" sz="900" dirty="0" smtClean="0">
                <a:solidFill>
                  <a:srgbClr val="333333"/>
                </a:solidFill>
                <a:latin typeface="+mn-lt"/>
                <a:hlinkClick r:id="rId2"/>
              </a:rPr>
              <a:t>online here.</a:t>
            </a:r>
            <a:endParaRPr lang="en-NZ" sz="900" dirty="0">
              <a:solidFill>
                <a:srgbClr val="333333"/>
              </a:solidFill>
              <a:latin typeface="+mn-lt"/>
            </a:endParaRPr>
          </a:p>
        </p:txBody>
      </p:sp>
      <p:grpSp>
        <p:nvGrpSpPr>
          <p:cNvPr id="17" name="Group 16"/>
          <p:cNvGrpSpPr/>
          <p:nvPr userDrawn="1"/>
        </p:nvGrpSpPr>
        <p:grpSpPr>
          <a:xfrm>
            <a:off x="4247242" y="6025289"/>
            <a:ext cx="3697517" cy="651320"/>
            <a:chOff x="3831771" y="6025289"/>
            <a:chExt cx="3697517" cy="651320"/>
          </a:xfrm>
        </p:grpSpPr>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69459" y="6061248"/>
              <a:ext cx="1259829" cy="579402"/>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1771" y="6025289"/>
              <a:ext cx="2181288" cy="651320"/>
            </a:xfrm>
            <a:prstGeom prst="rect">
              <a:avLst/>
            </a:prstGeom>
          </p:spPr>
        </p:pic>
      </p:grpSp>
      <p:sp>
        <p:nvSpPr>
          <p:cNvPr id="18" name="Rectangle 17"/>
          <p:cNvSpPr/>
          <p:nvPr userDrawn="1"/>
        </p:nvSpPr>
        <p:spPr>
          <a:xfrm>
            <a:off x="2246670" y="1378550"/>
            <a:ext cx="7698659" cy="50200"/>
          </a:xfrm>
          <a:prstGeom prst="rect">
            <a:avLst/>
          </a:prstGeom>
          <a:solidFill>
            <a:srgbClr val="0E9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94554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Slide Number Placeholder 5"/>
          <p:cNvSpPr>
            <a:spLocks noGrp="1"/>
          </p:cNvSpPr>
          <p:nvPr>
            <p:ph type="sldNum" sz="quarter" idx="4"/>
          </p:nvPr>
        </p:nvSpPr>
        <p:spPr>
          <a:xfrm>
            <a:off x="92583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NZ" dirty="0" smtClean="0"/>
              <a:t>© Colmar </a:t>
            </a:r>
            <a:r>
              <a:rPr lang="en-NZ" dirty="0" err="1" smtClean="0"/>
              <a:t>Brunton</a:t>
            </a:r>
            <a:r>
              <a:rPr lang="en-NZ" dirty="0" smtClean="0"/>
              <a:t> 2016  </a:t>
            </a:r>
            <a:fld id="{6D55FA51-8AD9-474B-A8B8-21D0534F6F51}" type="slidenum">
              <a:rPr lang="en-NZ" smtClean="0"/>
              <a:pPr/>
              <a:t>‹#›</a:t>
            </a:fld>
            <a:endParaRPr lang="en-NZ" dirty="0"/>
          </a:p>
        </p:txBody>
      </p:sp>
    </p:spTree>
    <p:extLst>
      <p:ext uri="{BB962C8B-B14F-4D97-AF65-F5344CB8AC3E}">
        <p14:creationId xmlns:p14="http://schemas.microsoft.com/office/powerpoint/2010/main" val="3253416048"/>
      </p:ext>
    </p:extLst>
  </p:cSld>
  <p:clrMap bg1="lt1" tx1="dk1" bg2="lt2" tx2="dk2" accent1="accent1" accent2="accent2" accent3="accent3" accent4="accent4" accent5="accent5" accent6="accent6" hlink="hlink" folHlink="folHlink"/>
  <p:sldLayoutIdLst>
    <p:sldLayoutId id="2147483679" r:id="rId1"/>
    <p:sldLayoutId id="2147483677" r:id="rId2"/>
    <p:sldLayoutId id="2147483678" r:id="rId3"/>
    <p:sldLayoutId id="2147483649" r:id="rId4"/>
    <p:sldLayoutId id="2147483673" r:id="rId5"/>
    <p:sldLayoutId id="2147483674" r:id="rId6"/>
    <p:sldLayoutId id="2147483665" r:id="rId7"/>
    <p:sldLayoutId id="2147483655" r:id="rId8"/>
    <p:sldLayoutId id="2147483656" r:id="rId9"/>
    <p:sldLayoutId id="21474836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3A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4"/>
          <p:cNvSpPr txBox="1">
            <a:spLocks/>
          </p:cNvSpPr>
          <p:nvPr/>
        </p:nvSpPr>
        <p:spPr>
          <a:xfrm>
            <a:off x="1543050" y="2731271"/>
            <a:ext cx="9144000" cy="897392"/>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sz="3600" dirty="0" smtClean="0">
                <a:solidFill>
                  <a:schemeClr val="bg1"/>
                </a:solidFill>
              </a:rPr>
              <a:t>Attitudes towards Marine Reserves in the deep sea </a:t>
            </a:r>
            <a:endParaRPr lang="en-NZ" sz="3600" dirty="0">
              <a:solidFill>
                <a:schemeClr val="bg1"/>
              </a:solidFill>
            </a:endParaRPr>
          </a:p>
        </p:txBody>
      </p:sp>
      <p:sp>
        <p:nvSpPr>
          <p:cNvPr id="5" name="L-Shape 4"/>
          <p:cNvSpPr/>
          <p:nvPr/>
        </p:nvSpPr>
        <p:spPr>
          <a:xfrm rot="5400000">
            <a:off x="1498600" y="2419440"/>
            <a:ext cx="478972" cy="478972"/>
          </a:xfrm>
          <a:prstGeom prst="corner">
            <a:avLst>
              <a:gd name="adj1" fmla="val 18679"/>
              <a:gd name="adj2" fmla="val 19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6" name="L-Shape 5"/>
          <p:cNvSpPr/>
          <p:nvPr/>
        </p:nvSpPr>
        <p:spPr>
          <a:xfrm rot="5400000" flipH="1" flipV="1">
            <a:off x="10252528" y="3352832"/>
            <a:ext cx="478972" cy="478972"/>
          </a:xfrm>
          <a:prstGeom prst="corner">
            <a:avLst>
              <a:gd name="adj1" fmla="val 18679"/>
              <a:gd name="adj2" fmla="val 19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7" name="Title 4"/>
          <p:cNvSpPr txBox="1">
            <a:spLocks/>
          </p:cNvSpPr>
          <p:nvPr/>
        </p:nvSpPr>
        <p:spPr>
          <a:xfrm>
            <a:off x="1543050" y="3877696"/>
            <a:ext cx="9144000" cy="8973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spc="300">
                <a:solidFill>
                  <a:schemeClr val="bg1"/>
                </a:solidFill>
                <a:latin typeface="Arial Black" panose="020B0A04020102020204" pitchFamily="34" charset="0"/>
                <a:ea typeface="+mj-ea"/>
                <a:cs typeface="+mj-cs"/>
              </a:defRPr>
            </a:lvl1pPr>
          </a:lstStyle>
          <a:p>
            <a:r>
              <a:rPr lang="en-NZ" sz="1600" dirty="0" smtClean="0"/>
              <a:t>16 May 2016</a:t>
            </a:r>
            <a:endParaRPr lang="en-NZ" sz="1600"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72120" y="235436"/>
            <a:ext cx="3371460" cy="1006699"/>
          </a:xfrm>
          <a:prstGeom prst="rect">
            <a:avLst/>
          </a:prstGeom>
        </p:spPr>
      </p:pic>
    </p:spTree>
    <p:extLst>
      <p:ext uri="{BB962C8B-B14F-4D97-AF65-F5344CB8AC3E}">
        <p14:creationId xmlns:p14="http://schemas.microsoft.com/office/powerpoint/2010/main" val="70657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797" y="1934293"/>
            <a:ext cx="9982200" cy="41719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p:txBody>
          <a:bodyPr/>
          <a:lstStyle/>
          <a:p>
            <a:r>
              <a:rPr lang="en-NZ" dirty="0" smtClean="0"/>
              <a:t>Method</a:t>
            </a:r>
            <a:endParaRPr lang="en-NZ" dirty="0"/>
          </a:p>
        </p:txBody>
      </p:sp>
      <p:sp>
        <p:nvSpPr>
          <p:cNvPr id="159" name="Hexagon 158"/>
          <p:cNvSpPr/>
          <p:nvPr/>
        </p:nvSpPr>
        <p:spPr>
          <a:xfrm rot="1800000">
            <a:off x="4954990" y="3390957"/>
            <a:ext cx="1182448" cy="1019352"/>
          </a:xfrm>
          <a:prstGeom prst="hexagon">
            <a:avLst>
              <a:gd name="adj" fmla="val 28778"/>
              <a:gd name="vf" fmla="val 115470"/>
            </a:avLst>
          </a:prstGeom>
          <a:solidFill>
            <a:srgbClr val="0E96A3"/>
          </a:solidFill>
          <a:ln w="25400" cap="flat" cmpd="sng" algn="ctr">
            <a:noFill/>
            <a:prstDash val="solid"/>
          </a:ln>
          <a:effectLst/>
        </p:spPr>
        <p:txBody>
          <a:bodyPr rtlCol="0" anchor="ctr"/>
          <a:lstStyle/>
          <a:p>
            <a:pPr algn="ctr" defTabSz="633039">
              <a:defRPr/>
            </a:pPr>
            <a:endParaRPr lang="en-NZ" sz="1246" kern="0">
              <a:solidFill>
                <a:prstClr val="white"/>
              </a:solidFill>
              <a:latin typeface="Calibri Light"/>
            </a:endParaRPr>
          </a:p>
        </p:txBody>
      </p:sp>
      <p:sp>
        <p:nvSpPr>
          <p:cNvPr id="160" name="Hexagon 159"/>
          <p:cNvSpPr/>
          <p:nvPr/>
        </p:nvSpPr>
        <p:spPr>
          <a:xfrm rot="1800000">
            <a:off x="4434239" y="2493570"/>
            <a:ext cx="1182448" cy="1019352"/>
          </a:xfrm>
          <a:prstGeom prst="hexagon">
            <a:avLst>
              <a:gd name="adj" fmla="val 28778"/>
              <a:gd name="vf" fmla="val 115470"/>
            </a:avLst>
          </a:prstGeom>
          <a:solidFill>
            <a:schemeClr val="accent1"/>
          </a:solidFill>
          <a:ln w="25400" cap="flat" cmpd="sng" algn="ctr">
            <a:noFill/>
            <a:prstDash val="solid"/>
          </a:ln>
          <a:effectLst/>
        </p:spPr>
        <p:txBody>
          <a:bodyPr rtlCol="0" anchor="ctr"/>
          <a:lstStyle/>
          <a:p>
            <a:pPr algn="ctr" defTabSz="633039">
              <a:defRPr/>
            </a:pPr>
            <a:endParaRPr lang="en-NZ" sz="1246" kern="0">
              <a:solidFill>
                <a:prstClr val="white"/>
              </a:solidFill>
              <a:latin typeface="Calibri Light"/>
            </a:endParaRPr>
          </a:p>
        </p:txBody>
      </p:sp>
      <p:sp>
        <p:nvSpPr>
          <p:cNvPr id="161" name="Hexagon 160"/>
          <p:cNvSpPr/>
          <p:nvPr/>
        </p:nvSpPr>
        <p:spPr>
          <a:xfrm rot="1800000">
            <a:off x="5475743" y="2493570"/>
            <a:ext cx="1182448" cy="1019352"/>
          </a:xfrm>
          <a:prstGeom prst="hexagon">
            <a:avLst>
              <a:gd name="adj" fmla="val 28778"/>
              <a:gd name="vf" fmla="val 115470"/>
            </a:avLst>
          </a:prstGeom>
          <a:solidFill>
            <a:schemeClr val="accent1"/>
          </a:solidFill>
          <a:ln w="25400" cap="flat" cmpd="sng" algn="ctr">
            <a:noFill/>
            <a:prstDash val="solid"/>
          </a:ln>
          <a:effectLst/>
        </p:spPr>
        <p:txBody>
          <a:bodyPr rtlCol="0" anchor="ctr"/>
          <a:lstStyle/>
          <a:p>
            <a:pPr algn="ctr" defTabSz="633039">
              <a:defRPr/>
            </a:pPr>
            <a:endParaRPr lang="en-NZ" sz="1246" kern="0">
              <a:solidFill>
                <a:prstClr val="white"/>
              </a:solidFill>
              <a:latin typeface="Calibri Light"/>
            </a:endParaRPr>
          </a:p>
        </p:txBody>
      </p:sp>
      <p:sp>
        <p:nvSpPr>
          <p:cNvPr id="162" name="Hexagon 161"/>
          <p:cNvSpPr/>
          <p:nvPr/>
        </p:nvSpPr>
        <p:spPr>
          <a:xfrm rot="1800000">
            <a:off x="5996495" y="3398621"/>
            <a:ext cx="1182448" cy="1019352"/>
          </a:xfrm>
          <a:prstGeom prst="hexagon">
            <a:avLst>
              <a:gd name="adj" fmla="val 28778"/>
              <a:gd name="vf" fmla="val 115470"/>
            </a:avLst>
          </a:prstGeom>
          <a:solidFill>
            <a:schemeClr val="accent1"/>
          </a:solidFill>
          <a:ln w="25400" cap="flat" cmpd="sng" algn="ctr">
            <a:noFill/>
            <a:prstDash val="solid"/>
          </a:ln>
          <a:effectLst/>
        </p:spPr>
        <p:txBody>
          <a:bodyPr rtlCol="0" anchor="ctr"/>
          <a:lstStyle/>
          <a:p>
            <a:pPr algn="ctr" defTabSz="633039">
              <a:defRPr/>
            </a:pPr>
            <a:endParaRPr lang="en-NZ" sz="1246" kern="0">
              <a:solidFill>
                <a:prstClr val="white"/>
              </a:solidFill>
              <a:latin typeface="Calibri Light"/>
            </a:endParaRPr>
          </a:p>
        </p:txBody>
      </p:sp>
      <p:sp>
        <p:nvSpPr>
          <p:cNvPr id="163" name="Hexagon 162"/>
          <p:cNvSpPr/>
          <p:nvPr/>
        </p:nvSpPr>
        <p:spPr>
          <a:xfrm rot="1800000">
            <a:off x="3913487" y="3383293"/>
            <a:ext cx="1182448" cy="1019352"/>
          </a:xfrm>
          <a:prstGeom prst="hexagon">
            <a:avLst>
              <a:gd name="adj" fmla="val 28778"/>
              <a:gd name="vf" fmla="val 115470"/>
            </a:avLst>
          </a:prstGeom>
          <a:solidFill>
            <a:schemeClr val="accent1"/>
          </a:solidFill>
          <a:ln w="25400" cap="flat" cmpd="sng" algn="ctr">
            <a:noFill/>
            <a:prstDash val="solid"/>
          </a:ln>
          <a:effectLst/>
        </p:spPr>
        <p:txBody>
          <a:bodyPr rtlCol="0" anchor="ctr"/>
          <a:lstStyle/>
          <a:p>
            <a:pPr algn="ctr" defTabSz="633039">
              <a:defRPr/>
            </a:pPr>
            <a:endParaRPr lang="en-NZ" sz="1246" kern="0">
              <a:solidFill>
                <a:prstClr val="white"/>
              </a:solidFill>
              <a:latin typeface="Calibri Light"/>
            </a:endParaRPr>
          </a:p>
        </p:txBody>
      </p:sp>
      <p:sp>
        <p:nvSpPr>
          <p:cNvPr id="164" name="Hexagon 163"/>
          <p:cNvSpPr/>
          <p:nvPr/>
        </p:nvSpPr>
        <p:spPr>
          <a:xfrm rot="1800000">
            <a:off x="4434240" y="4290757"/>
            <a:ext cx="1182448" cy="1019352"/>
          </a:xfrm>
          <a:prstGeom prst="hexagon">
            <a:avLst>
              <a:gd name="adj" fmla="val 28778"/>
              <a:gd name="vf" fmla="val 115470"/>
            </a:avLst>
          </a:prstGeom>
          <a:solidFill>
            <a:schemeClr val="accent1"/>
          </a:solidFill>
          <a:ln w="25400" cap="flat" cmpd="sng" algn="ctr">
            <a:noFill/>
            <a:prstDash val="solid"/>
          </a:ln>
          <a:effectLst/>
        </p:spPr>
        <p:txBody>
          <a:bodyPr rtlCol="0" anchor="ctr"/>
          <a:lstStyle/>
          <a:p>
            <a:pPr algn="ctr" defTabSz="633039">
              <a:defRPr/>
            </a:pPr>
            <a:endParaRPr lang="en-NZ" sz="1246" kern="0">
              <a:solidFill>
                <a:prstClr val="white"/>
              </a:solidFill>
              <a:latin typeface="Calibri Light"/>
            </a:endParaRPr>
          </a:p>
        </p:txBody>
      </p:sp>
      <p:sp>
        <p:nvSpPr>
          <p:cNvPr id="165" name="Hexagon 164"/>
          <p:cNvSpPr/>
          <p:nvPr/>
        </p:nvSpPr>
        <p:spPr>
          <a:xfrm rot="1800000">
            <a:off x="5475743" y="4290757"/>
            <a:ext cx="1182448" cy="1019352"/>
          </a:xfrm>
          <a:prstGeom prst="hexagon">
            <a:avLst>
              <a:gd name="adj" fmla="val 28778"/>
              <a:gd name="vf" fmla="val 115470"/>
            </a:avLst>
          </a:prstGeom>
          <a:solidFill>
            <a:schemeClr val="accent1"/>
          </a:solidFill>
          <a:ln w="25400" cap="flat" cmpd="sng" algn="ctr">
            <a:noFill/>
            <a:prstDash val="solid"/>
          </a:ln>
          <a:effectLst/>
        </p:spPr>
        <p:txBody>
          <a:bodyPr rtlCol="0" anchor="ctr"/>
          <a:lstStyle/>
          <a:p>
            <a:pPr algn="ctr" defTabSz="633039">
              <a:defRPr/>
            </a:pPr>
            <a:endParaRPr lang="en-NZ" sz="1246" kern="0">
              <a:solidFill>
                <a:prstClr val="white"/>
              </a:solidFill>
              <a:latin typeface="Calibri Light"/>
            </a:endParaRPr>
          </a:p>
        </p:txBody>
      </p:sp>
      <p:cxnSp>
        <p:nvCxnSpPr>
          <p:cNvPr id="167" name="Straight Connector 166"/>
          <p:cNvCxnSpPr/>
          <p:nvPr/>
        </p:nvCxnSpPr>
        <p:spPr>
          <a:xfrm flipV="1">
            <a:off x="6306849" y="2266241"/>
            <a:ext cx="0" cy="365352"/>
          </a:xfrm>
          <a:prstGeom prst="line">
            <a:avLst/>
          </a:prstGeom>
          <a:noFill/>
          <a:ln w="12700" cap="flat" cmpd="sng" algn="ctr">
            <a:solidFill>
              <a:srgbClr val="0E96A3"/>
            </a:solidFill>
            <a:prstDash val="dash"/>
          </a:ln>
          <a:effectLst/>
        </p:spPr>
      </p:cxnSp>
      <p:cxnSp>
        <p:nvCxnSpPr>
          <p:cNvPr id="168" name="Straight Connector 167"/>
          <p:cNvCxnSpPr/>
          <p:nvPr/>
        </p:nvCxnSpPr>
        <p:spPr>
          <a:xfrm>
            <a:off x="6306849" y="2258789"/>
            <a:ext cx="1512000" cy="0"/>
          </a:xfrm>
          <a:prstGeom prst="line">
            <a:avLst/>
          </a:prstGeom>
          <a:noFill/>
          <a:ln w="12700" cap="flat" cmpd="sng" algn="ctr">
            <a:solidFill>
              <a:srgbClr val="0E96A3"/>
            </a:solidFill>
            <a:prstDash val="dash"/>
            <a:tailEnd type="oval"/>
          </a:ln>
          <a:effectLst/>
        </p:spPr>
      </p:cxnSp>
      <p:cxnSp>
        <p:nvCxnSpPr>
          <p:cNvPr id="169" name="Straight Connector 168"/>
          <p:cNvCxnSpPr/>
          <p:nvPr/>
        </p:nvCxnSpPr>
        <p:spPr>
          <a:xfrm>
            <a:off x="6848343" y="3908297"/>
            <a:ext cx="1178552" cy="0"/>
          </a:xfrm>
          <a:prstGeom prst="line">
            <a:avLst/>
          </a:prstGeom>
          <a:noFill/>
          <a:ln w="12700" cap="flat" cmpd="sng" algn="ctr">
            <a:solidFill>
              <a:srgbClr val="0E96A3"/>
            </a:solidFill>
            <a:prstDash val="dash"/>
            <a:tailEnd type="oval"/>
          </a:ln>
          <a:effectLst/>
        </p:spPr>
      </p:cxnSp>
      <p:cxnSp>
        <p:nvCxnSpPr>
          <p:cNvPr id="171" name="Straight Connector 170"/>
          <p:cNvCxnSpPr/>
          <p:nvPr/>
        </p:nvCxnSpPr>
        <p:spPr>
          <a:xfrm>
            <a:off x="6306849" y="5172830"/>
            <a:ext cx="0" cy="365352"/>
          </a:xfrm>
          <a:prstGeom prst="line">
            <a:avLst/>
          </a:prstGeom>
          <a:noFill/>
          <a:ln w="12700" cap="flat" cmpd="sng" algn="ctr">
            <a:solidFill>
              <a:srgbClr val="0E96A3"/>
            </a:solidFill>
            <a:prstDash val="dash"/>
          </a:ln>
          <a:effectLst/>
        </p:spPr>
      </p:cxnSp>
      <p:cxnSp>
        <p:nvCxnSpPr>
          <p:cNvPr id="172" name="Straight Connector 171"/>
          <p:cNvCxnSpPr/>
          <p:nvPr/>
        </p:nvCxnSpPr>
        <p:spPr>
          <a:xfrm flipV="1">
            <a:off x="6306849" y="5545634"/>
            <a:ext cx="1663968" cy="0"/>
          </a:xfrm>
          <a:prstGeom prst="line">
            <a:avLst/>
          </a:prstGeom>
          <a:noFill/>
          <a:ln w="12700" cap="flat" cmpd="sng" algn="ctr">
            <a:solidFill>
              <a:srgbClr val="0E96A3"/>
            </a:solidFill>
            <a:prstDash val="dash"/>
            <a:tailEnd type="oval"/>
          </a:ln>
          <a:effectLst/>
        </p:spPr>
      </p:cxnSp>
      <p:cxnSp>
        <p:nvCxnSpPr>
          <p:cNvPr id="173" name="Straight Connector 172"/>
          <p:cNvCxnSpPr/>
          <p:nvPr/>
        </p:nvCxnSpPr>
        <p:spPr>
          <a:xfrm>
            <a:off x="3141693" y="3908297"/>
            <a:ext cx="1041538" cy="0"/>
          </a:xfrm>
          <a:prstGeom prst="line">
            <a:avLst/>
          </a:prstGeom>
          <a:noFill/>
          <a:ln w="12700" cap="flat" cmpd="sng" algn="ctr">
            <a:solidFill>
              <a:srgbClr val="0E96A3"/>
            </a:solidFill>
            <a:prstDash val="dash"/>
            <a:headEnd type="oval"/>
            <a:tailEnd type="none"/>
          </a:ln>
          <a:effectLst/>
        </p:spPr>
      </p:cxnSp>
      <p:cxnSp>
        <p:nvCxnSpPr>
          <p:cNvPr id="175" name="Straight Connector 174"/>
          <p:cNvCxnSpPr/>
          <p:nvPr/>
        </p:nvCxnSpPr>
        <p:spPr>
          <a:xfrm flipH="1" flipV="1">
            <a:off x="4805661" y="2266241"/>
            <a:ext cx="0" cy="365352"/>
          </a:xfrm>
          <a:prstGeom prst="line">
            <a:avLst/>
          </a:prstGeom>
          <a:noFill/>
          <a:ln w="12700" cap="flat" cmpd="sng" algn="ctr">
            <a:solidFill>
              <a:srgbClr val="0E96A3"/>
            </a:solidFill>
            <a:prstDash val="dash"/>
          </a:ln>
          <a:effectLst/>
        </p:spPr>
      </p:cxnSp>
      <p:cxnSp>
        <p:nvCxnSpPr>
          <p:cNvPr id="176" name="Straight Connector 175"/>
          <p:cNvCxnSpPr/>
          <p:nvPr/>
        </p:nvCxnSpPr>
        <p:spPr>
          <a:xfrm flipH="1">
            <a:off x="3346279" y="2274249"/>
            <a:ext cx="1459382" cy="7452"/>
          </a:xfrm>
          <a:prstGeom prst="line">
            <a:avLst/>
          </a:prstGeom>
          <a:noFill/>
          <a:ln w="12700" cap="flat" cmpd="sng" algn="ctr">
            <a:solidFill>
              <a:srgbClr val="0E96A3"/>
            </a:solidFill>
            <a:prstDash val="dash"/>
            <a:tailEnd type="oval"/>
          </a:ln>
          <a:effectLst/>
        </p:spPr>
      </p:cxnSp>
      <p:cxnSp>
        <p:nvCxnSpPr>
          <p:cNvPr id="178" name="Straight Connector 177"/>
          <p:cNvCxnSpPr/>
          <p:nvPr/>
        </p:nvCxnSpPr>
        <p:spPr>
          <a:xfrm flipH="1">
            <a:off x="4805661" y="5172830"/>
            <a:ext cx="0" cy="365352"/>
          </a:xfrm>
          <a:prstGeom prst="line">
            <a:avLst/>
          </a:prstGeom>
          <a:noFill/>
          <a:ln w="12700" cap="flat" cmpd="sng" algn="ctr">
            <a:solidFill>
              <a:srgbClr val="0E96A3"/>
            </a:solidFill>
            <a:prstDash val="dash"/>
          </a:ln>
          <a:effectLst/>
        </p:spPr>
      </p:cxnSp>
      <p:cxnSp>
        <p:nvCxnSpPr>
          <p:cNvPr id="179" name="Straight Connector 178"/>
          <p:cNvCxnSpPr/>
          <p:nvPr/>
        </p:nvCxnSpPr>
        <p:spPr>
          <a:xfrm flipH="1" flipV="1">
            <a:off x="3141693" y="5545634"/>
            <a:ext cx="1663968" cy="0"/>
          </a:xfrm>
          <a:prstGeom prst="line">
            <a:avLst/>
          </a:prstGeom>
          <a:noFill/>
          <a:ln w="12700" cap="flat" cmpd="sng" algn="ctr">
            <a:solidFill>
              <a:srgbClr val="0E96A3"/>
            </a:solidFill>
            <a:prstDash val="dash"/>
            <a:tailEnd type="oval"/>
          </a:ln>
          <a:effectLst/>
        </p:spPr>
      </p:cxnSp>
      <p:sp>
        <p:nvSpPr>
          <p:cNvPr id="180" name="Rectangle 179"/>
          <p:cNvSpPr/>
          <p:nvPr/>
        </p:nvSpPr>
        <p:spPr>
          <a:xfrm>
            <a:off x="5109270" y="3784712"/>
            <a:ext cx="864340" cy="307777"/>
          </a:xfrm>
          <a:prstGeom prst="rect">
            <a:avLst/>
          </a:prstGeom>
        </p:spPr>
        <p:txBody>
          <a:bodyPr wrap="none">
            <a:spAutoFit/>
          </a:bodyPr>
          <a:lstStyle/>
          <a:p>
            <a:pPr algn="ctr" defTabSz="633039"/>
            <a:r>
              <a:rPr lang="en-NZ" sz="1400" b="1" dirty="0" smtClean="0">
                <a:solidFill>
                  <a:prstClr val="white"/>
                </a:solidFill>
                <a:latin typeface="Cambria"/>
              </a:rPr>
              <a:t>n=1,150</a:t>
            </a:r>
            <a:endParaRPr lang="en-NZ" sz="1400" b="1" dirty="0">
              <a:solidFill>
                <a:prstClr val="white"/>
              </a:solidFill>
              <a:latin typeface="Cambria"/>
            </a:endParaRPr>
          </a:p>
        </p:txBody>
      </p:sp>
      <p:sp>
        <p:nvSpPr>
          <p:cNvPr id="181" name="Rectangle 180"/>
          <p:cNvSpPr/>
          <p:nvPr/>
        </p:nvSpPr>
        <p:spPr>
          <a:xfrm>
            <a:off x="7885607" y="1954938"/>
            <a:ext cx="2342126" cy="769441"/>
          </a:xfrm>
          <a:prstGeom prst="rect">
            <a:avLst/>
          </a:prstGeom>
        </p:spPr>
        <p:txBody>
          <a:bodyPr wrap="square">
            <a:spAutoFit/>
          </a:bodyPr>
          <a:lstStyle/>
          <a:p>
            <a:pPr defTabSz="633039"/>
            <a:r>
              <a:rPr lang="en-NZ" sz="1100" dirty="0">
                <a:solidFill>
                  <a:prstClr val="black"/>
                </a:solidFill>
              </a:rPr>
              <a:t>Respondents were New Zealanders aged 18 and </a:t>
            </a:r>
            <a:r>
              <a:rPr lang="en-NZ" sz="1100" dirty="0" smtClean="0">
                <a:solidFill>
                  <a:prstClr val="black"/>
                </a:solidFill>
              </a:rPr>
              <a:t>over. </a:t>
            </a:r>
          </a:p>
          <a:p>
            <a:pPr defTabSz="633039"/>
            <a:r>
              <a:rPr lang="en-NZ" sz="1100" dirty="0" smtClean="0">
                <a:solidFill>
                  <a:prstClr val="black"/>
                </a:solidFill>
              </a:rPr>
              <a:t>In total 1,150 New Zealanders took part in this research. </a:t>
            </a:r>
            <a:endParaRPr lang="en-NZ" sz="1100" dirty="0">
              <a:solidFill>
                <a:prstClr val="black"/>
              </a:solidFill>
            </a:endParaRPr>
          </a:p>
        </p:txBody>
      </p:sp>
      <p:sp>
        <p:nvSpPr>
          <p:cNvPr id="182" name="Rectangle 181"/>
          <p:cNvSpPr/>
          <p:nvPr/>
        </p:nvSpPr>
        <p:spPr>
          <a:xfrm>
            <a:off x="8037495" y="3104325"/>
            <a:ext cx="2901438" cy="1785104"/>
          </a:xfrm>
          <a:prstGeom prst="rect">
            <a:avLst/>
          </a:prstGeom>
        </p:spPr>
        <p:txBody>
          <a:bodyPr wrap="square">
            <a:spAutoFit/>
          </a:bodyPr>
          <a:lstStyle/>
          <a:p>
            <a:pPr defTabSz="633039"/>
            <a:r>
              <a:rPr lang="en-NZ" sz="1100" dirty="0">
                <a:solidFill>
                  <a:prstClr val="black"/>
                </a:solidFill>
              </a:rPr>
              <a:t>Respondents were sourced from Colmar Brunton’s online panel. </a:t>
            </a:r>
            <a:r>
              <a:rPr lang="en-NZ" sz="1100" dirty="0" smtClean="0">
                <a:solidFill>
                  <a:prstClr val="black"/>
                </a:solidFill>
              </a:rPr>
              <a:t>We boosted the number of respondents who identify as Māori with additional interviews in order to analyse this group separately.  </a:t>
            </a:r>
          </a:p>
          <a:p>
            <a:pPr defTabSz="633039"/>
            <a:endParaRPr lang="en-NZ" sz="1100" dirty="0">
              <a:solidFill>
                <a:prstClr val="black"/>
              </a:solidFill>
            </a:endParaRPr>
          </a:p>
          <a:p>
            <a:pPr defTabSz="633039"/>
            <a:r>
              <a:rPr lang="en-NZ" sz="1100" dirty="0" smtClean="0">
                <a:solidFill>
                  <a:prstClr val="black"/>
                </a:solidFill>
              </a:rPr>
              <a:t>The data was post-weighted </a:t>
            </a:r>
            <a:r>
              <a:rPr lang="en-NZ" sz="1100" dirty="0">
                <a:solidFill>
                  <a:prstClr val="black"/>
                </a:solidFill>
              </a:rPr>
              <a:t>so the final sample is representative of New Zealanders 18+ by age, gender, </a:t>
            </a:r>
            <a:r>
              <a:rPr lang="en-NZ" sz="1100" dirty="0" smtClean="0">
                <a:solidFill>
                  <a:prstClr val="black"/>
                </a:solidFill>
              </a:rPr>
              <a:t>region, and whether they identify as </a:t>
            </a:r>
            <a:r>
              <a:rPr lang="en-NZ" sz="1100" dirty="0">
                <a:solidFill>
                  <a:prstClr val="black"/>
                </a:solidFill>
              </a:rPr>
              <a:t>Māori or non-Māori. </a:t>
            </a:r>
          </a:p>
        </p:txBody>
      </p:sp>
      <p:sp>
        <p:nvSpPr>
          <p:cNvPr id="183" name="Rectangle 182"/>
          <p:cNvSpPr/>
          <p:nvPr/>
        </p:nvSpPr>
        <p:spPr>
          <a:xfrm>
            <a:off x="1337165" y="5307749"/>
            <a:ext cx="1774046" cy="430887"/>
          </a:xfrm>
          <a:prstGeom prst="rect">
            <a:avLst/>
          </a:prstGeom>
        </p:spPr>
        <p:txBody>
          <a:bodyPr wrap="square">
            <a:spAutoFit/>
          </a:bodyPr>
          <a:lstStyle/>
          <a:p>
            <a:pPr algn="r" defTabSz="633039"/>
            <a:r>
              <a:rPr lang="en-NZ" sz="1100" dirty="0">
                <a:solidFill>
                  <a:prstClr val="black"/>
                </a:solidFill>
              </a:rPr>
              <a:t>Fieldwork – </a:t>
            </a:r>
          </a:p>
          <a:p>
            <a:pPr algn="r" defTabSz="633039"/>
            <a:r>
              <a:rPr lang="en-NZ" sz="1100" dirty="0" smtClean="0">
                <a:solidFill>
                  <a:prstClr val="black"/>
                </a:solidFill>
              </a:rPr>
              <a:t>27 April – 8 May 2016.</a:t>
            </a:r>
            <a:endParaRPr lang="en-NZ" sz="1100" dirty="0">
              <a:solidFill>
                <a:prstClr val="black"/>
              </a:solidFill>
            </a:endParaRPr>
          </a:p>
        </p:txBody>
      </p:sp>
      <p:sp>
        <p:nvSpPr>
          <p:cNvPr id="184" name="Rectangle 183"/>
          <p:cNvSpPr/>
          <p:nvPr/>
        </p:nvSpPr>
        <p:spPr>
          <a:xfrm>
            <a:off x="1216583" y="1966159"/>
            <a:ext cx="2129696" cy="600164"/>
          </a:xfrm>
          <a:prstGeom prst="rect">
            <a:avLst/>
          </a:prstGeom>
        </p:spPr>
        <p:txBody>
          <a:bodyPr wrap="square">
            <a:spAutoFit/>
          </a:bodyPr>
          <a:lstStyle/>
          <a:p>
            <a:pPr algn="r" defTabSz="633039"/>
            <a:r>
              <a:rPr lang="en-NZ" sz="1100" dirty="0">
                <a:solidFill>
                  <a:prstClr val="black"/>
                </a:solidFill>
              </a:rPr>
              <a:t>Only demographic differences that </a:t>
            </a:r>
            <a:r>
              <a:rPr lang="en-NZ" sz="1100" dirty="0" smtClean="0">
                <a:solidFill>
                  <a:prstClr val="black"/>
                </a:solidFill>
              </a:rPr>
              <a:t>are significant </a:t>
            </a:r>
            <a:r>
              <a:rPr lang="en-NZ" sz="1100" dirty="0">
                <a:solidFill>
                  <a:prstClr val="black"/>
                </a:solidFill>
              </a:rPr>
              <a:t>at the 95% confidence interval are </a:t>
            </a:r>
            <a:r>
              <a:rPr lang="en-NZ" sz="1100" dirty="0" smtClean="0">
                <a:solidFill>
                  <a:prstClr val="black"/>
                </a:solidFill>
              </a:rPr>
              <a:t>shown.</a:t>
            </a:r>
            <a:endParaRPr lang="en-NZ" sz="1100" dirty="0">
              <a:solidFill>
                <a:prstClr val="black"/>
              </a:solidFill>
            </a:endParaRPr>
          </a:p>
        </p:txBody>
      </p:sp>
      <p:sp>
        <p:nvSpPr>
          <p:cNvPr id="185" name="Rectangle 184"/>
          <p:cNvSpPr/>
          <p:nvPr/>
        </p:nvSpPr>
        <p:spPr>
          <a:xfrm>
            <a:off x="1216583" y="3616260"/>
            <a:ext cx="1896562" cy="600164"/>
          </a:xfrm>
          <a:prstGeom prst="rect">
            <a:avLst/>
          </a:prstGeom>
        </p:spPr>
        <p:txBody>
          <a:bodyPr wrap="square">
            <a:spAutoFit/>
          </a:bodyPr>
          <a:lstStyle/>
          <a:p>
            <a:pPr algn="r" defTabSz="633039"/>
            <a:r>
              <a:rPr lang="en-NZ" sz="1100" dirty="0">
                <a:solidFill>
                  <a:prstClr val="black"/>
                </a:solidFill>
              </a:rPr>
              <a:t>Percentages may not add to 100% </a:t>
            </a:r>
            <a:r>
              <a:rPr lang="en-NZ" sz="1100" dirty="0" smtClean="0">
                <a:solidFill>
                  <a:prstClr val="black"/>
                </a:solidFill>
              </a:rPr>
              <a:t>or nett scores due </a:t>
            </a:r>
            <a:r>
              <a:rPr lang="en-NZ" sz="1100" dirty="0">
                <a:solidFill>
                  <a:prstClr val="black"/>
                </a:solidFill>
              </a:rPr>
              <a:t>to </a:t>
            </a:r>
            <a:r>
              <a:rPr lang="en-NZ" sz="1100" dirty="0" smtClean="0">
                <a:solidFill>
                  <a:prstClr val="black"/>
                </a:solidFill>
              </a:rPr>
              <a:t>rounding.</a:t>
            </a:r>
            <a:endParaRPr lang="en-NZ" sz="1100" dirty="0">
              <a:solidFill>
                <a:prstClr val="black"/>
              </a:solidFill>
            </a:endParaRPr>
          </a:p>
        </p:txBody>
      </p:sp>
      <p:sp>
        <p:nvSpPr>
          <p:cNvPr id="186" name="Rectangle 185"/>
          <p:cNvSpPr/>
          <p:nvPr/>
        </p:nvSpPr>
        <p:spPr>
          <a:xfrm>
            <a:off x="8011769" y="5298946"/>
            <a:ext cx="2322525" cy="430887"/>
          </a:xfrm>
          <a:prstGeom prst="rect">
            <a:avLst/>
          </a:prstGeom>
        </p:spPr>
        <p:txBody>
          <a:bodyPr wrap="square">
            <a:spAutoFit/>
          </a:bodyPr>
          <a:lstStyle/>
          <a:p>
            <a:pPr defTabSz="633039"/>
            <a:r>
              <a:rPr lang="en-NZ" sz="1100" dirty="0">
                <a:solidFill>
                  <a:prstClr val="black"/>
                </a:solidFill>
              </a:rPr>
              <a:t>Questions were placed on Colmar Brunton’s online </a:t>
            </a:r>
            <a:r>
              <a:rPr lang="en-NZ" sz="1100" dirty="0" smtClean="0">
                <a:solidFill>
                  <a:prstClr val="black"/>
                </a:solidFill>
              </a:rPr>
              <a:t>omnibus.</a:t>
            </a:r>
            <a:endParaRPr lang="en-NZ" sz="1100" dirty="0">
              <a:solidFill>
                <a:prstClr val="black"/>
              </a:solidFill>
            </a:endParaRPr>
          </a:p>
        </p:txBody>
      </p:sp>
      <p:grpSp>
        <p:nvGrpSpPr>
          <p:cNvPr id="74" name="Group 73"/>
          <p:cNvGrpSpPr/>
          <p:nvPr/>
        </p:nvGrpSpPr>
        <p:grpSpPr>
          <a:xfrm>
            <a:off x="4760853" y="4463724"/>
            <a:ext cx="569166" cy="569748"/>
            <a:chOff x="594586" y="1234289"/>
            <a:chExt cx="1129547" cy="1130702"/>
          </a:xfrm>
          <a:solidFill>
            <a:schemeClr val="bg1"/>
          </a:solidFill>
        </p:grpSpPr>
        <p:sp>
          <p:nvSpPr>
            <p:cNvPr id="75" name="Freeform 217"/>
            <p:cNvSpPr>
              <a:spLocks noEditPoints="1"/>
            </p:cNvSpPr>
            <p:nvPr/>
          </p:nvSpPr>
          <p:spPr bwMode="auto">
            <a:xfrm>
              <a:off x="594586" y="1234289"/>
              <a:ext cx="1129547" cy="1130702"/>
            </a:xfrm>
            <a:custGeom>
              <a:avLst/>
              <a:gdLst>
                <a:gd name="T0" fmla="*/ 620 w 1241"/>
                <a:gd name="T1" fmla="*/ 0 h 1242"/>
                <a:gd name="T2" fmla="*/ 0 w 1241"/>
                <a:gd name="T3" fmla="*/ 621 h 1242"/>
                <a:gd name="T4" fmla="*/ 620 w 1241"/>
                <a:gd name="T5" fmla="*/ 1242 h 1242"/>
                <a:gd name="T6" fmla="*/ 1241 w 1241"/>
                <a:gd name="T7" fmla="*/ 621 h 1242"/>
                <a:gd name="T8" fmla="*/ 620 w 1241"/>
                <a:gd name="T9" fmla="*/ 0 h 1242"/>
                <a:gd name="T10" fmla="*/ 620 w 1241"/>
                <a:gd name="T11" fmla="*/ 1129 h 1242"/>
                <a:gd name="T12" fmla="*/ 112 w 1241"/>
                <a:gd name="T13" fmla="*/ 621 h 1242"/>
                <a:gd name="T14" fmla="*/ 620 w 1241"/>
                <a:gd name="T15" fmla="*/ 113 h 1242"/>
                <a:gd name="T16" fmla="*/ 1128 w 1241"/>
                <a:gd name="T17" fmla="*/ 621 h 1242"/>
                <a:gd name="T18" fmla="*/ 620 w 1241"/>
                <a:gd name="T19" fmla="*/ 1129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1" h="1242">
                  <a:moveTo>
                    <a:pt x="620" y="0"/>
                  </a:moveTo>
                  <a:cubicBezTo>
                    <a:pt x="277" y="0"/>
                    <a:pt x="0" y="278"/>
                    <a:pt x="0" y="621"/>
                  </a:cubicBezTo>
                  <a:cubicBezTo>
                    <a:pt x="0" y="964"/>
                    <a:pt x="277" y="1242"/>
                    <a:pt x="620" y="1242"/>
                  </a:cubicBezTo>
                  <a:cubicBezTo>
                    <a:pt x="963" y="1242"/>
                    <a:pt x="1241" y="964"/>
                    <a:pt x="1241" y="621"/>
                  </a:cubicBezTo>
                  <a:cubicBezTo>
                    <a:pt x="1241" y="278"/>
                    <a:pt x="963" y="0"/>
                    <a:pt x="620" y="0"/>
                  </a:cubicBezTo>
                  <a:close/>
                  <a:moveTo>
                    <a:pt x="620" y="1129"/>
                  </a:moveTo>
                  <a:cubicBezTo>
                    <a:pt x="340" y="1129"/>
                    <a:pt x="112" y="901"/>
                    <a:pt x="112" y="621"/>
                  </a:cubicBezTo>
                  <a:cubicBezTo>
                    <a:pt x="112" y="341"/>
                    <a:pt x="340" y="113"/>
                    <a:pt x="620" y="113"/>
                  </a:cubicBezTo>
                  <a:cubicBezTo>
                    <a:pt x="900" y="113"/>
                    <a:pt x="1128" y="341"/>
                    <a:pt x="1128" y="621"/>
                  </a:cubicBezTo>
                  <a:cubicBezTo>
                    <a:pt x="1128" y="901"/>
                    <a:pt x="900" y="1129"/>
                    <a:pt x="620" y="112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grpSp>
          <p:nvGrpSpPr>
            <p:cNvPr id="76" name="Group 75"/>
            <p:cNvGrpSpPr/>
            <p:nvPr/>
          </p:nvGrpSpPr>
          <p:grpSpPr>
            <a:xfrm>
              <a:off x="1095964" y="1362622"/>
              <a:ext cx="368808" cy="499837"/>
              <a:chOff x="7709038" y="5025780"/>
              <a:chExt cx="368808" cy="499837"/>
            </a:xfrm>
            <a:grpFill/>
          </p:grpSpPr>
          <p:sp>
            <p:nvSpPr>
              <p:cNvPr id="77" name="Oval 218"/>
              <p:cNvSpPr>
                <a:spLocks noChangeArrowheads="1"/>
              </p:cNvSpPr>
              <p:nvPr/>
            </p:nvSpPr>
            <p:spPr bwMode="auto">
              <a:xfrm>
                <a:off x="7709038" y="5399983"/>
                <a:ext cx="125634" cy="1256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19"/>
              <p:cNvSpPr>
                <a:spLocks/>
              </p:cNvSpPr>
              <p:nvPr/>
            </p:nvSpPr>
            <p:spPr bwMode="auto">
              <a:xfrm>
                <a:off x="7752971" y="5025780"/>
                <a:ext cx="38923" cy="350695"/>
              </a:xfrm>
              <a:custGeom>
                <a:avLst/>
                <a:gdLst>
                  <a:gd name="T0" fmla="*/ 43 w 43"/>
                  <a:gd name="T1" fmla="*/ 385 h 385"/>
                  <a:gd name="T2" fmla="*/ 43 w 43"/>
                  <a:gd name="T3" fmla="*/ 1 h 385"/>
                  <a:gd name="T4" fmla="*/ 21 w 43"/>
                  <a:gd name="T5" fmla="*/ 0 h 385"/>
                  <a:gd name="T6" fmla="*/ 0 w 43"/>
                  <a:gd name="T7" fmla="*/ 1 h 385"/>
                  <a:gd name="T8" fmla="*/ 0 w 43"/>
                  <a:gd name="T9" fmla="*/ 385 h 385"/>
                  <a:gd name="T10" fmla="*/ 21 w 43"/>
                  <a:gd name="T11" fmla="*/ 383 h 385"/>
                  <a:gd name="T12" fmla="*/ 43 w 43"/>
                  <a:gd name="T13" fmla="*/ 385 h 385"/>
                </a:gdLst>
                <a:ahLst/>
                <a:cxnLst>
                  <a:cxn ang="0">
                    <a:pos x="T0" y="T1"/>
                  </a:cxn>
                  <a:cxn ang="0">
                    <a:pos x="T2" y="T3"/>
                  </a:cxn>
                  <a:cxn ang="0">
                    <a:pos x="T4" y="T5"/>
                  </a:cxn>
                  <a:cxn ang="0">
                    <a:pos x="T6" y="T7"/>
                  </a:cxn>
                  <a:cxn ang="0">
                    <a:pos x="T8" y="T9"/>
                  </a:cxn>
                  <a:cxn ang="0">
                    <a:pos x="T10" y="T11"/>
                  </a:cxn>
                  <a:cxn ang="0">
                    <a:pos x="T12" y="T13"/>
                  </a:cxn>
                </a:cxnLst>
                <a:rect l="0" t="0" r="r" b="b"/>
                <a:pathLst>
                  <a:path w="43" h="385">
                    <a:moveTo>
                      <a:pt x="43" y="385"/>
                    </a:moveTo>
                    <a:cubicBezTo>
                      <a:pt x="43" y="1"/>
                      <a:pt x="43" y="1"/>
                      <a:pt x="43" y="1"/>
                    </a:cubicBezTo>
                    <a:cubicBezTo>
                      <a:pt x="36" y="1"/>
                      <a:pt x="29" y="0"/>
                      <a:pt x="21" y="0"/>
                    </a:cubicBezTo>
                    <a:cubicBezTo>
                      <a:pt x="14" y="0"/>
                      <a:pt x="7" y="1"/>
                      <a:pt x="0" y="1"/>
                    </a:cubicBezTo>
                    <a:cubicBezTo>
                      <a:pt x="0" y="385"/>
                      <a:pt x="0" y="385"/>
                      <a:pt x="0" y="385"/>
                    </a:cubicBezTo>
                    <a:cubicBezTo>
                      <a:pt x="7" y="384"/>
                      <a:pt x="14" y="383"/>
                      <a:pt x="21" y="383"/>
                    </a:cubicBezTo>
                    <a:cubicBezTo>
                      <a:pt x="29" y="383"/>
                      <a:pt x="36" y="384"/>
                      <a:pt x="43" y="3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20"/>
              <p:cNvSpPr>
                <a:spLocks/>
              </p:cNvSpPr>
              <p:nvPr/>
            </p:nvSpPr>
            <p:spPr bwMode="auto">
              <a:xfrm>
                <a:off x="7858565" y="5442760"/>
                <a:ext cx="219281" cy="40079"/>
              </a:xfrm>
              <a:custGeom>
                <a:avLst/>
                <a:gdLst>
                  <a:gd name="T0" fmla="*/ 0 w 241"/>
                  <a:gd name="T1" fmla="*/ 0 h 44"/>
                  <a:gd name="T2" fmla="*/ 3 w 241"/>
                  <a:gd name="T3" fmla="*/ 22 h 44"/>
                  <a:gd name="T4" fmla="*/ 0 w 241"/>
                  <a:gd name="T5" fmla="*/ 44 h 44"/>
                  <a:gd name="T6" fmla="*/ 240 w 241"/>
                  <a:gd name="T7" fmla="*/ 44 h 44"/>
                  <a:gd name="T8" fmla="*/ 241 w 241"/>
                  <a:gd name="T9" fmla="*/ 22 h 44"/>
                  <a:gd name="T10" fmla="*/ 240 w 241"/>
                  <a:gd name="T11" fmla="*/ 0 h 44"/>
                  <a:gd name="T12" fmla="*/ 0 w 241"/>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41" h="44">
                    <a:moveTo>
                      <a:pt x="0" y="0"/>
                    </a:moveTo>
                    <a:cubicBezTo>
                      <a:pt x="1" y="7"/>
                      <a:pt x="3" y="15"/>
                      <a:pt x="3" y="22"/>
                    </a:cubicBezTo>
                    <a:cubicBezTo>
                      <a:pt x="3" y="30"/>
                      <a:pt x="1" y="37"/>
                      <a:pt x="0" y="44"/>
                    </a:cubicBezTo>
                    <a:cubicBezTo>
                      <a:pt x="240" y="44"/>
                      <a:pt x="240" y="44"/>
                      <a:pt x="240" y="44"/>
                    </a:cubicBezTo>
                    <a:cubicBezTo>
                      <a:pt x="240" y="37"/>
                      <a:pt x="241" y="29"/>
                      <a:pt x="241" y="22"/>
                    </a:cubicBezTo>
                    <a:cubicBezTo>
                      <a:pt x="241" y="15"/>
                      <a:pt x="240" y="8"/>
                      <a:pt x="24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0" name="Group 79"/>
          <p:cNvGrpSpPr>
            <a:grpSpLocks noChangeAspect="1"/>
          </p:cNvGrpSpPr>
          <p:nvPr/>
        </p:nvGrpSpPr>
        <p:grpSpPr>
          <a:xfrm>
            <a:off x="5926303" y="2671197"/>
            <a:ext cx="257844" cy="657264"/>
            <a:chOff x="1072807" y="1408226"/>
            <a:chExt cx="364954" cy="930305"/>
          </a:xfrm>
          <a:solidFill>
            <a:schemeClr val="bg1"/>
          </a:solidFill>
        </p:grpSpPr>
        <p:sp>
          <p:nvSpPr>
            <p:cNvPr id="81"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83" name="Group 12"/>
          <p:cNvGrpSpPr>
            <a:grpSpLocks noChangeAspect="1"/>
          </p:cNvGrpSpPr>
          <p:nvPr/>
        </p:nvGrpSpPr>
        <p:grpSpPr bwMode="auto">
          <a:xfrm>
            <a:off x="6347675" y="3530669"/>
            <a:ext cx="500668" cy="724601"/>
            <a:chOff x="3" y="-318"/>
            <a:chExt cx="2048" cy="2964"/>
          </a:xfrm>
          <a:solidFill>
            <a:schemeClr val="bg1"/>
          </a:solidFill>
        </p:grpSpPr>
        <p:sp>
          <p:nvSpPr>
            <p:cNvPr id="84" name="Freeform 19"/>
            <p:cNvSpPr>
              <a:spLocks/>
            </p:cNvSpPr>
            <p:nvPr/>
          </p:nvSpPr>
          <p:spPr bwMode="auto">
            <a:xfrm>
              <a:off x="992" y="-318"/>
              <a:ext cx="1059" cy="1664"/>
            </a:xfrm>
            <a:custGeom>
              <a:avLst/>
              <a:gdLst>
                <a:gd name="T0" fmla="*/ 54 w 1059"/>
                <a:gd name="T1" fmla="*/ 24 h 1664"/>
                <a:gd name="T2" fmla="*/ 96 w 1059"/>
                <a:gd name="T3" fmla="*/ 78 h 1664"/>
                <a:gd name="T4" fmla="*/ 116 w 1059"/>
                <a:gd name="T5" fmla="*/ 124 h 1664"/>
                <a:gd name="T6" fmla="*/ 147 w 1059"/>
                <a:gd name="T7" fmla="*/ 90 h 1664"/>
                <a:gd name="T8" fmla="*/ 149 w 1059"/>
                <a:gd name="T9" fmla="*/ 127 h 1664"/>
                <a:gd name="T10" fmla="*/ 194 w 1059"/>
                <a:gd name="T11" fmla="*/ 131 h 1664"/>
                <a:gd name="T12" fmla="*/ 224 w 1059"/>
                <a:gd name="T13" fmla="*/ 144 h 1664"/>
                <a:gd name="T14" fmla="*/ 278 w 1059"/>
                <a:gd name="T15" fmla="*/ 181 h 1664"/>
                <a:gd name="T16" fmla="*/ 268 w 1059"/>
                <a:gd name="T17" fmla="*/ 186 h 1664"/>
                <a:gd name="T18" fmla="*/ 291 w 1059"/>
                <a:gd name="T19" fmla="*/ 196 h 1664"/>
                <a:gd name="T20" fmla="*/ 330 w 1059"/>
                <a:gd name="T21" fmla="*/ 232 h 1664"/>
                <a:gd name="T22" fmla="*/ 346 w 1059"/>
                <a:gd name="T23" fmla="*/ 288 h 1664"/>
                <a:gd name="T24" fmla="*/ 345 w 1059"/>
                <a:gd name="T25" fmla="*/ 320 h 1664"/>
                <a:gd name="T26" fmla="*/ 327 w 1059"/>
                <a:gd name="T27" fmla="*/ 330 h 1664"/>
                <a:gd name="T28" fmla="*/ 399 w 1059"/>
                <a:gd name="T29" fmla="*/ 445 h 1664"/>
                <a:gd name="T30" fmla="*/ 394 w 1059"/>
                <a:gd name="T31" fmla="*/ 466 h 1664"/>
                <a:gd name="T32" fmla="*/ 391 w 1059"/>
                <a:gd name="T33" fmla="*/ 497 h 1664"/>
                <a:gd name="T34" fmla="*/ 387 w 1059"/>
                <a:gd name="T35" fmla="*/ 530 h 1664"/>
                <a:gd name="T36" fmla="*/ 369 w 1059"/>
                <a:gd name="T37" fmla="*/ 557 h 1664"/>
                <a:gd name="T38" fmla="*/ 440 w 1059"/>
                <a:gd name="T39" fmla="*/ 575 h 1664"/>
                <a:gd name="T40" fmla="*/ 482 w 1059"/>
                <a:gd name="T41" fmla="*/ 616 h 1664"/>
                <a:gd name="T42" fmla="*/ 498 w 1059"/>
                <a:gd name="T43" fmla="*/ 507 h 1664"/>
                <a:gd name="T44" fmla="*/ 572 w 1059"/>
                <a:gd name="T45" fmla="*/ 536 h 1664"/>
                <a:gd name="T46" fmla="*/ 580 w 1059"/>
                <a:gd name="T47" fmla="*/ 571 h 1664"/>
                <a:gd name="T48" fmla="*/ 606 w 1059"/>
                <a:gd name="T49" fmla="*/ 688 h 1664"/>
                <a:gd name="T50" fmla="*/ 636 w 1059"/>
                <a:gd name="T51" fmla="*/ 754 h 1664"/>
                <a:gd name="T52" fmla="*/ 806 w 1059"/>
                <a:gd name="T53" fmla="*/ 827 h 1664"/>
                <a:gd name="T54" fmla="*/ 817 w 1059"/>
                <a:gd name="T55" fmla="*/ 839 h 1664"/>
                <a:gd name="T56" fmla="*/ 868 w 1059"/>
                <a:gd name="T57" fmla="*/ 827 h 1664"/>
                <a:gd name="T58" fmla="*/ 1002 w 1059"/>
                <a:gd name="T59" fmla="*/ 750 h 1664"/>
                <a:gd name="T60" fmla="*/ 1048 w 1059"/>
                <a:gd name="T61" fmla="*/ 821 h 1664"/>
                <a:gd name="T62" fmla="*/ 1021 w 1059"/>
                <a:gd name="T63" fmla="*/ 938 h 1664"/>
                <a:gd name="T64" fmla="*/ 963 w 1059"/>
                <a:gd name="T65" fmla="*/ 1022 h 1664"/>
                <a:gd name="T66" fmla="*/ 936 w 1059"/>
                <a:gd name="T67" fmla="*/ 1066 h 1664"/>
                <a:gd name="T68" fmla="*/ 899 w 1059"/>
                <a:gd name="T69" fmla="*/ 1094 h 1664"/>
                <a:gd name="T70" fmla="*/ 781 w 1059"/>
                <a:gd name="T71" fmla="*/ 1206 h 1664"/>
                <a:gd name="T72" fmla="*/ 703 w 1059"/>
                <a:gd name="T73" fmla="*/ 1383 h 1664"/>
                <a:gd name="T74" fmla="*/ 520 w 1059"/>
                <a:gd name="T75" fmla="*/ 1622 h 1664"/>
                <a:gd name="T76" fmla="*/ 392 w 1059"/>
                <a:gd name="T77" fmla="*/ 1609 h 1664"/>
                <a:gd name="T78" fmla="*/ 338 w 1059"/>
                <a:gd name="T79" fmla="*/ 1574 h 1664"/>
                <a:gd name="T80" fmla="*/ 431 w 1059"/>
                <a:gd name="T81" fmla="*/ 1306 h 1664"/>
                <a:gd name="T82" fmla="*/ 248 w 1059"/>
                <a:gd name="T83" fmla="*/ 1184 h 1664"/>
                <a:gd name="T84" fmla="*/ 263 w 1059"/>
                <a:gd name="T85" fmla="*/ 1056 h 1664"/>
                <a:gd name="T86" fmla="*/ 350 w 1059"/>
                <a:gd name="T87" fmla="*/ 933 h 1664"/>
                <a:gd name="T88" fmla="*/ 391 w 1059"/>
                <a:gd name="T89" fmla="*/ 857 h 1664"/>
                <a:gd name="T90" fmla="*/ 376 w 1059"/>
                <a:gd name="T91" fmla="*/ 852 h 1664"/>
                <a:gd name="T92" fmla="*/ 377 w 1059"/>
                <a:gd name="T93" fmla="*/ 830 h 1664"/>
                <a:gd name="T94" fmla="*/ 404 w 1059"/>
                <a:gd name="T95" fmla="*/ 780 h 1664"/>
                <a:gd name="T96" fmla="*/ 364 w 1059"/>
                <a:gd name="T97" fmla="*/ 616 h 1664"/>
                <a:gd name="T98" fmla="*/ 392 w 1059"/>
                <a:gd name="T99" fmla="*/ 610 h 1664"/>
                <a:gd name="T100" fmla="*/ 327 w 1059"/>
                <a:gd name="T101" fmla="*/ 580 h 1664"/>
                <a:gd name="T102" fmla="*/ 319 w 1059"/>
                <a:gd name="T103" fmla="*/ 494 h 1664"/>
                <a:gd name="T104" fmla="*/ 299 w 1059"/>
                <a:gd name="T105" fmla="*/ 453 h 1664"/>
                <a:gd name="T106" fmla="*/ 314 w 1059"/>
                <a:gd name="T107" fmla="*/ 438 h 1664"/>
                <a:gd name="T108" fmla="*/ 309 w 1059"/>
                <a:gd name="T109" fmla="*/ 410 h 1664"/>
                <a:gd name="T110" fmla="*/ 281 w 1059"/>
                <a:gd name="T111" fmla="*/ 425 h 1664"/>
                <a:gd name="T112" fmla="*/ 271 w 1059"/>
                <a:gd name="T113" fmla="*/ 459 h 1664"/>
                <a:gd name="T114" fmla="*/ 180 w 1059"/>
                <a:gd name="T115" fmla="*/ 333 h 1664"/>
                <a:gd name="T116" fmla="*/ 176 w 1059"/>
                <a:gd name="T117" fmla="*/ 216 h 1664"/>
                <a:gd name="T118" fmla="*/ 122 w 1059"/>
                <a:gd name="T119" fmla="*/ 244 h 1664"/>
                <a:gd name="T120" fmla="*/ 87 w 1059"/>
                <a:gd name="T121" fmla="*/ 198 h 1664"/>
                <a:gd name="T122" fmla="*/ 36 w 1059"/>
                <a:gd name="T123" fmla="*/ 6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9" h="1664">
                  <a:moveTo>
                    <a:pt x="73" y="0"/>
                  </a:moveTo>
                  <a:lnTo>
                    <a:pt x="75" y="5"/>
                  </a:lnTo>
                  <a:lnTo>
                    <a:pt x="75" y="11"/>
                  </a:lnTo>
                  <a:lnTo>
                    <a:pt x="73" y="20"/>
                  </a:lnTo>
                  <a:lnTo>
                    <a:pt x="73" y="26"/>
                  </a:lnTo>
                  <a:lnTo>
                    <a:pt x="69" y="26"/>
                  </a:lnTo>
                  <a:lnTo>
                    <a:pt x="65" y="24"/>
                  </a:lnTo>
                  <a:lnTo>
                    <a:pt x="64" y="23"/>
                  </a:lnTo>
                  <a:lnTo>
                    <a:pt x="60" y="21"/>
                  </a:lnTo>
                  <a:lnTo>
                    <a:pt x="59" y="21"/>
                  </a:lnTo>
                  <a:lnTo>
                    <a:pt x="54" y="21"/>
                  </a:lnTo>
                  <a:lnTo>
                    <a:pt x="54" y="24"/>
                  </a:lnTo>
                  <a:lnTo>
                    <a:pt x="55" y="28"/>
                  </a:lnTo>
                  <a:lnTo>
                    <a:pt x="57" y="29"/>
                  </a:lnTo>
                  <a:lnTo>
                    <a:pt x="59" y="31"/>
                  </a:lnTo>
                  <a:lnTo>
                    <a:pt x="62" y="31"/>
                  </a:lnTo>
                  <a:lnTo>
                    <a:pt x="65" y="33"/>
                  </a:lnTo>
                  <a:lnTo>
                    <a:pt x="69" y="33"/>
                  </a:lnTo>
                  <a:lnTo>
                    <a:pt x="70" y="33"/>
                  </a:lnTo>
                  <a:lnTo>
                    <a:pt x="73" y="33"/>
                  </a:lnTo>
                  <a:lnTo>
                    <a:pt x="75" y="47"/>
                  </a:lnTo>
                  <a:lnTo>
                    <a:pt x="80" y="59"/>
                  </a:lnTo>
                  <a:lnTo>
                    <a:pt x="88" y="69"/>
                  </a:lnTo>
                  <a:lnTo>
                    <a:pt x="96" y="78"/>
                  </a:lnTo>
                  <a:lnTo>
                    <a:pt x="101" y="90"/>
                  </a:lnTo>
                  <a:lnTo>
                    <a:pt x="98" y="90"/>
                  </a:lnTo>
                  <a:lnTo>
                    <a:pt x="96" y="90"/>
                  </a:lnTo>
                  <a:lnTo>
                    <a:pt x="95" y="90"/>
                  </a:lnTo>
                  <a:lnTo>
                    <a:pt x="91" y="90"/>
                  </a:lnTo>
                  <a:lnTo>
                    <a:pt x="88" y="90"/>
                  </a:lnTo>
                  <a:lnTo>
                    <a:pt x="85" y="90"/>
                  </a:lnTo>
                  <a:lnTo>
                    <a:pt x="100" y="103"/>
                  </a:lnTo>
                  <a:lnTo>
                    <a:pt x="118" y="116"/>
                  </a:lnTo>
                  <a:lnTo>
                    <a:pt x="118" y="119"/>
                  </a:lnTo>
                  <a:lnTo>
                    <a:pt x="118" y="121"/>
                  </a:lnTo>
                  <a:lnTo>
                    <a:pt x="116" y="124"/>
                  </a:lnTo>
                  <a:lnTo>
                    <a:pt x="114" y="124"/>
                  </a:lnTo>
                  <a:lnTo>
                    <a:pt x="113" y="126"/>
                  </a:lnTo>
                  <a:lnTo>
                    <a:pt x="111" y="129"/>
                  </a:lnTo>
                  <a:lnTo>
                    <a:pt x="111" y="132"/>
                  </a:lnTo>
                  <a:lnTo>
                    <a:pt x="119" y="129"/>
                  </a:lnTo>
                  <a:lnTo>
                    <a:pt x="124" y="123"/>
                  </a:lnTo>
                  <a:lnTo>
                    <a:pt x="127" y="114"/>
                  </a:lnTo>
                  <a:lnTo>
                    <a:pt x="131" y="106"/>
                  </a:lnTo>
                  <a:lnTo>
                    <a:pt x="134" y="98"/>
                  </a:lnTo>
                  <a:lnTo>
                    <a:pt x="139" y="91"/>
                  </a:lnTo>
                  <a:lnTo>
                    <a:pt x="142" y="90"/>
                  </a:lnTo>
                  <a:lnTo>
                    <a:pt x="147" y="90"/>
                  </a:lnTo>
                  <a:lnTo>
                    <a:pt x="150" y="91"/>
                  </a:lnTo>
                  <a:lnTo>
                    <a:pt x="154" y="95"/>
                  </a:lnTo>
                  <a:lnTo>
                    <a:pt x="157" y="96"/>
                  </a:lnTo>
                  <a:lnTo>
                    <a:pt x="160" y="98"/>
                  </a:lnTo>
                  <a:lnTo>
                    <a:pt x="160" y="103"/>
                  </a:lnTo>
                  <a:lnTo>
                    <a:pt x="158" y="108"/>
                  </a:lnTo>
                  <a:lnTo>
                    <a:pt x="155" y="109"/>
                  </a:lnTo>
                  <a:lnTo>
                    <a:pt x="154" y="113"/>
                  </a:lnTo>
                  <a:lnTo>
                    <a:pt x="150" y="116"/>
                  </a:lnTo>
                  <a:lnTo>
                    <a:pt x="149" y="119"/>
                  </a:lnTo>
                  <a:lnTo>
                    <a:pt x="149" y="124"/>
                  </a:lnTo>
                  <a:lnTo>
                    <a:pt x="149" y="127"/>
                  </a:lnTo>
                  <a:lnTo>
                    <a:pt x="150" y="131"/>
                  </a:lnTo>
                  <a:lnTo>
                    <a:pt x="154" y="132"/>
                  </a:lnTo>
                  <a:lnTo>
                    <a:pt x="157" y="132"/>
                  </a:lnTo>
                  <a:lnTo>
                    <a:pt x="160" y="134"/>
                  </a:lnTo>
                  <a:lnTo>
                    <a:pt x="163" y="136"/>
                  </a:lnTo>
                  <a:lnTo>
                    <a:pt x="165" y="137"/>
                  </a:lnTo>
                  <a:lnTo>
                    <a:pt x="168" y="134"/>
                  </a:lnTo>
                  <a:lnTo>
                    <a:pt x="170" y="131"/>
                  </a:lnTo>
                  <a:lnTo>
                    <a:pt x="170" y="127"/>
                  </a:lnTo>
                  <a:lnTo>
                    <a:pt x="172" y="124"/>
                  </a:lnTo>
                  <a:lnTo>
                    <a:pt x="183" y="129"/>
                  </a:lnTo>
                  <a:lnTo>
                    <a:pt x="194" y="131"/>
                  </a:lnTo>
                  <a:lnTo>
                    <a:pt x="204" y="134"/>
                  </a:lnTo>
                  <a:lnTo>
                    <a:pt x="212" y="141"/>
                  </a:lnTo>
                  <a:lnTo>
                    <a:pt x="212" y="145"/>
                  </a:lnTo>
                  <a:lnTo>
                    <a:pt x="211" y="147"/>
                  </a:lnTo>
                  <a:lnTo>
                    <a:pt x="209" y="149"/>
                  </a:lnTo>
                  <a:lnTo>
                    <a:pt x="206" y="150"/>
                  </a:lnTo>
                  <a:lnTo>
                    <a:pt x="204" y="154"/>
                  </a:lnTo>
                  <a:lnTo>
                    <a:pt x="203" y="155"/>
                  </a:lnTo>
                  <a:lnTo>
                    <a:pt x="209" y="157"/>
                  </a:lnTo>
                  <a:lnTo>
                    <a:pt x="214" y="154"/>
                  </a:lnTo>
                  <a:lnTo>
                    <a:pt x="219" y="149"/>
                  </a:lnTo>
                  <a:lnTo>
                    <a:pt x="224" y="144"/>
                  </a:lnTo>
                  <a:lnTo>
                    <a:pt x="232" y="141"/>
                  </a:lnTo>
                  <a:lnTo>
                    <a:pt x="235" y="145"/>
                  </a:lnTo>
                  <a:lnTo>
                    <a:pt x="239" y="149"/>
                  </a:lnTo>
                  <a:lnTo>
                    <a:pt x="242" y="154"/>
                  </a:lnTo>
                  <a:lnTo>
                    <a:pt x="247" y="157"/>
                  </a:lnTo>
                  <a:lnTo>
                    <a:pt x="250" y="160"/>
                  </a:lnTo>
                  <a:lnTo>
                    <a:pt x="261" y="160"/>
                  </a:lnTo>
                  <a:lnTo>
                    <a:pt x="271" y="160"/>
                  </a:lnTo>
                  <a:lnTo>
                    <a:pt x="279" y="165"/>
                  </a:lnTo>
                  <a:lnTo>
                    <a:pt x="283" y="172"/>
                  </a:lnTo>
                  <a:lnTo>
                    <a:pt x="283" y="181"/>
                  </a:lnTo>
                  <a:lnTo>
                    <a:pt x="278" y="181"/>
                  </a:lnTo>
                  <a:lnTo>
                    <a:pt x="273" y="180"/>
                  </a:lnTo>
                  <a:lnTo>
                    <a:pt x="270" y="177"/>
                  </a:lnTo>
                  <a:lnTo>
                    <a:pt x="265" y="175"/>
                  </a:lnTo>
                  <a:lnTo>
                    <a:pt x="260" y="175"/>
                  </a:lnTo>
                  <a:lnTo>
                    <a:pt x="257" y="177"/>
                  </a:lnTo>
                  <a:lnTo>
                    <a:pt x="255" y="180"/>
                  </a:lnTo>
                  <a:lnTo>
                    <a:pt x="255" y="185"/>
                  </a:lnTo>
                  <a:lnTo>
                    <a:pt x="257" y="186"/>
                  </a:lnTo>
                  <a:lnTo>
                    <a:pt x="258" y="186"/>
                  </a:lnTo>
                  <a:lnTo>
                    <a:pt x="261" y="186"/>
                  </a:lnTo>
                  <a:lnTo>
                    <a:pt x="265" y="186"/>
                  </a:lnTo>
                  <a:lnTo>
                    <a:pt x="268" y="186"/>
                  </a:lnTo>
                  <a:lnTo>
                    <a:pt x="271" y="186"/>
                  </a:lnTo>
                  <a:lnTo>
                    <a:pt x="271" y="201"/>
                  </a:lnTo>
                  <a:lnTo>
                    <a:pt x="276" y="211"/>
                  </a:lnTo>
                  <a:lnTo>
                    <a:pt x="283" y="217"/>
                  </a:lnTo>
                  <a:lnTo>
                    <a:pt x="283" y="214"/>
                  </a:lnTo>
                  <a:lnTo>
                    <a:pt x="283" y="211"/>
                  </a:lnTo>
                  <a:lnTo>
                    <a:pt x="281" y="208"/>
                  </a:lnTo>
                  <a:lnTo>
                    <a:pt x="279" y="204"/>
                  </a:lnTo>
                  <a:lnTo>
                    <a:pt x="278" y="203"/>
                  </a:lnTo>
                  <a:lnTo>
                    <a:pt x="279" y="199"/>
                  </a:lnTo>
                  <a:lnTo>
                    <a:pt x="281" y="196"/>
                  </a:lnTo>
                  <a:lnTo>
                    <a:pt x="291" y="196"/>
                  </a:lnTo>
                  <a:lnTo>
                    <a:pt x="297" y="191"/>
                  </a:lnTo>
                  <a:lnTo>
                    <a:pt x="304" y="186"/>
                  </a:lnTo>
                  <a:lnTo>
                    <a:pt x="310" y="181"/>
                  </a:lnTo>
                  <a:lnTo>
                    <a:pt x="319" y="177"/>
                  </a:lnTo>
                  <a:lnTo>
                    <a:pt x="317" y="193"/>
                  </a:lnTo>
                  <a:lnTo>
                    <a:pt x="317" y="206"/>
                  </a:lnTo>
                  <a:lnTo>
                    <a:pt x="319" y="217"/>
                  </a:lnTo>
                  <a:lnTo>
                    <a:pt x="322" y="230"/>
                  </a:lnTo>
                  <a:lnTo>
                    <a:pt x="324" y="234"/>
                  </a:lnTo>
                  <a:lnTo>
                    <a:pt x="325" y="234"/>
                  </a:lnTo>
                  <a:lnTo>
                    <a:pt x="327" y="234"/>
                  </a:lnTo>
                  <a:lnTo>
                    <a:pt x="330" y="232"/>
                  </a:lnTo>
                  <a:lnTo>
                    <a:pt x="332" y="230"/>
                  </a:lnTo>
                  <a:lnTo>
                    <a:pt x="335" y="230"/>
                  </a:lnTo>
                  <a:lnTo>
                    <a:pt x="342" y="248"/>
                  </a:lnTo>
                  <a:lnTo>
                    <a:pt x="350" y="265"/>
                  </a:lnTo>
                  <a:lnTo>
                    <a:pt x="360" y="278"/>
                  </a:lnTo>
                  <a:lnTo>
                    <a:pt x="360" y="281"/>
                  </a:lnTo>
                  <a:lnTo>
                    <a:pt x="358" y="284"/>
                  </a:lnTo>
                  <a:lnTo>
                    <a:pt x="356" y="284"/>
                  </a:lnTo>
                  <a:lnTo>
                    <a:pt x="355" y="286"/>
                  </a:lnTo>
                  <a:lnTo>
                    <a:pt x="351" y="286"/>
                  </a:lnTo>
                  <a:lnTo>
                    <a:pt x="350" y="286"/>
                  </a:lnTo>
                  <a:lnTo>
                    <a:pt x="346" y="288"/>
                  </a:lnTo>
                  <a:lnTo>
                    <a:pt x="351" y="297"/>
                  </a:lnTo>
                  <a:lnTo>
                    <a:pt x="358" y="307"/>
                  </a:lnTo>
                  <a:lnTo>
                    <a:pt x="361" y="317"/>
                  </a:lnTo>
                  <a:lnTo>
                    <a:pt x="363" y="329"/>
                  </a:lnTo>
                  <a:lnTo>
                    <a:pt x="356" y="340"/>
                  </a:lnTo>
                  <a:lnTo>
                    <a:pt x="353" y="340"/>
                  </a:lnTo>
                  <a:lnTo>
                    <a:pt x="351" y="337"/>
                  </a:lnTo>
                  <a:lnTo>
                    <a:pt x="348" y="335"/>
                  </a:lnTo>
                  <a:lnTo>
                    <a:pt x="348" y="332"/>
                  </a:lnTo>
                  <a:lnTo>
                    <a:pt x="346" y="329"/>
                  </a:lnTo>
                  <a:lnTo>
                    <a:pt x="346" y="324"/>
                  </a:lnTo>
                  <a:lnTo>
                    <a:pt x="345" y="320"/>
                  </a:lnTo>
                  <a:lnTo>
                    <a:pt x="332" y="322"/>
                  </a:lnTo>
                  <a:lnTo>
                    <a:pt x="320" y="319"/>
                  </a:lnTo>
                  <a:lnTo>
                    <a:pt x="312" y="314"/>
                  </a:lnTo>
                  <a:lnTo>
                    <a:pt x="312" y="317"/>
                  </a:lnTo>
                  <a:lnTo>
                    <a:pt x="312" y="319"/>
                  </a:lnTo>
                  <a:lnTo>
                    <a:pt x="312" y="320"/>
                  </a:lnTo>
                  <a:lnTo>
                    <a:pt x="314" y="322"/>
                  </a:lnTo>
                  <a:lnTo>
                    <a:pt x="314" y="324"/>
                  </a:lnTo>
                  <a:lnTo>
                    <a:pt x="314" y="325"/>
                  </a:lnTo>
                  <a:lnTo>
                    <a:pt x="317" y="329"/>
                  </a:lnTo>
                  <a:lnTo>
                    <a:pt x="322" y="330"/>
                  </a:lnTo>
                  <a:lnTo>
                    <a:pt x="327" y="330"/>
                  </a:lnTo>
                  <a:lnTo>
                    <a:pt x="333" y="330"/>
                  </a:lnTo>
                  <a:lnTo>
                    <a:pt x="346" y="361"/>
                  </a:lnTo>
                  <a:lnTo>
                    <a:pt x="363" y="389"/>
                  </a:lnTo>
                  <a:lnTo>
                    <a:pt x="382" y="412"/>
                  </a:lnTo>
                  <a:lnTo>
                    <a:pt x="407" y="432"/>
                  </a:lnTo>
                  <a:lnTo>
                    <a:pt x="407" y="435"/>
                  </a:lnTo>
                  <a:lnTo>
                    <a:pt x="407" y="438"/>
                  </a:lnTo>
                  <a:lnTo>
                    <a:pt x="405" y="440"/>
                  </a:lnTo>
                  <a:lnTo>
                    <a:pt x="404" y="440"/>
                  </a:lnTo>
                  <a:lnTo>
                    <a:pt x="402" y="441"/>
                  </a:lnTo>
                  <a:lnTo>
                    <a:pt x="400" y="443"/>
                  </a:lnTo>
                  <a:lnTo>
                    <a:pt x="399" y="445"/>
                  </a:lnTo>
                  <a:lnTo>
                    <a:pt x="402" y="446"/>
                  </a:lnTo>
                  <a:lnTo>
                    <a:pt x="404" y="448"/>
                  </a:lnTo>
                  <a:lnTo>
                    <a:pt x="405" y="450"/>
                  </a:lnTo>
                  <a:lnTo>
                    <a:pt x="409" y="451"/>
                  </a:lnTo>
                  <a:lnTo>
                    <a:pt x="410" y="454"/>
                  </a:lnTo>
                  <a:lnTo>
                    <a:pt x="412" y="456"/>
                  </a:lnTo>
                  <a:lnTo>
                    <a:pt x="412" y="461"/>
                  </a:lnTo>
                  <a:lnTo>
                    <a:pt x="407" y="461"/>
                  </a:lnTo>
                  <a:lnTo>
                    <a:pt x="404" y="463"/>
                  </a:lnTo>
                  <a:lnTo>
                    <a:pt x="400" y="463"/>
                  </a:lnTo>
                  <a:lnTo>
                    <a:pt x="394" y="463"/>
                  </a:lnTo>
                  <a:lnTo>
                    <a:pt x="394" y="466"/>
                  </a:lnTo>
                  <a:lnTo>
                    <a:pt x="395" y="469"/>
                  </a:lnTo>
                  <a:lnTo>
                    <a:pt x="395" y="471"/>
                  </a:lnTo>
                  <a:lnTo>
                    <a:pt x="397" y="474"/>
                  </a:lnTo>
                  <a:lnTo>
                    <a:pt x="397" y="476"/>
                  </a:lnTo>
                  <a:lnTo>
                    <a:pt x="397" y="479"/>
                  </a:lnTo>
                  <a:lnTo>
                    <a:pt x="394" y="479"/>
                  </a:lnTo>
                  <a:lnTo>
                    <a:pt x="391" y="477"/>
                  </a:lnTo>
                  <a:lnTo>
                    <a:pt x="389" y="476"/>
                  </a:lnTo>
                  <a:lnTo>
                    <a:pt x="386" y="476"/>
                  </a:lnTo>
                  <a:lnTo>
                    <a:pt x="382" y="476"/>
                  </a:lnTo>
                  <a:lnTo>
                    <a:pt x="387" y="485"/>
                  </a:lnTo>
                  <a:lnTo>
                    <a:pt x="391" y="497"/>
                  </a:lnTo>
                  <a:lnTo>
                    <a:pt x="394" y="508"/>
                  </a:lnTo>
                  <a:lnTo>
                    <a:pt x="399" y="507"/>
                  </a:lnTo>
                  <a:lnTo>
                    <a:pt x="402" y="505"/>
                  </a:lnTo>
                  <a:lnTo>
                    <a:pt x="405" y="503"/>
                  </a:lnTo>
                  <a:lnTo>
                    <a:pt x="407" y="502"/>
                  </a:lnTo>
                  <a:lnTo>
                    <a:pt x="410" y="502"/>
                  </a:lnTo>
                  <a:lnTo>
                    <a:pt x="413" y="503"/>
                  </a:lnTo>
                  <a:lnTo>
                    <a:pt x="410" y="510"/>
                  </a:lnTo>
                  <a:lnTo>
                    <a:pt x="405" y="517"/>
                  </a:lnTo>
                  <a:lnTo>
                    <a:pt x="400" y="520"/>
                  </a:lnTo>
                  <a:lnTo>
                    <a:pt x="394" y="525"/>
                  </a:lnTo>
                  <a:lnTo>
                    <a:pt x="387" y="530"/>
                  </a:lnTo>
                  <a:lnTo>
                    <a:pt x="391" y="531"/>
                  </a:lnTo>
                  <a:lnTo>
                    <a:pt x="392" y="536"/>
                  </a:lnTo>
                  <a:lnTo>
                    <a:pt x="392" y="539"/>
                  </a:lnTo>
                  <a:lnTo>
                    <a:pt x="392" y="544"/>
                  </a:lnTo>
                  <a:lnTo>
                    <a:pt x="391" y="549"/>
                  </a:lnTo>
                  <a:lnTo>
                    <a:pt x="391" y="553"/>
                  </a:lnTo>
                  <a:lnTo>
                    <a:pt x="386" y="554"/>
                  </a:lnTo>
                  <a:lnTo>
                    <a:pt x="382" y="554"/>
                  </a:lnTo>
                  <a:lnTo>
                    <a:pt x="379" y="554"/>
                  </a:lnTo>
                  <a:lnTo>
                    <a:pt x="374" y="554"/>
                  </a:lnTo>
                  <a:lnTo>
                    <a:pt x="371" y="556"/>
                  </a:lnTo>
                  <a:lnTo>
                    <a:pt x="369" y="557"/>
                  </a:lnTo>
                  <a:lnTo>
                    <a:pt x="366" y="561"/>
                  </a:lnTo>
                  <a:lnTo>
                    <a:pt x="374" y="566"/>
                  </a:lnTo>
                  <a:lnTo>
                    <a:pt x="384" y="567"/>
                  </a:lnTo>
                  <a:lnTo>
                    <a:pt x="397" y="569"/>
                  </a:lnTo>
                  <a:lnTo>
                    <a:pt x="409" y="569"/>
                  </a:lnTo>
                  <a:lnTo>
                    <a:pt x="418" y="574"/>
                  </a:lnTo>
                  <a:lnTo>
                    <a:pt x="425" y="584"/>
                  </a:lnTo>
                  <a:lnTo>
                    <a:pt x="428" y="584"/>
                  </a:lnTo>
                  <a:lnTo>
                    <a:pt x="431" y="582"/>
                  </a:lnTo>
                  <a:lnTo>
                    <a:pt x="435" y="580"/>
                  </a:lnTo>
                  <a:lnTo>
                    <a:pt x="438" y="577"/>
                  </a:lnTo>
                  <a:lnTo>
                    <a:pt x="440" y="575"/>
                  </a:lnTo>
                  <a:lnTo>
                    <a:pt x="443" y="575"/>
                  </a:lnTo>
                  <a:lnTo>
                    <a:pt x="444" y="577"/>
                  </a:lnTo>
                  <a:lnTo>
                    <a:pt x="446" y="577"/>
                  </a:lnTo>
                  <a:lnTo>
                    <a:pt x="448" y="577"/>
                  </a:lnTo>
                  <a:lnTo>
                    <a:pt x="449" y="579"/>
                  </a:lnTo>
                  <a:lnTo>
                    <a:pt x="449" y="580"/>
                  </a:lnTo>
                  <a:lnTo>
                    <a:pt x="449" y="584"/>
                  </a:lnTo>
                  <a:lnTo>
                    <a:pt x="449" y="587"/>
                  </a:lnTo>
                  <a:lnTo>
                    <a:pt x="449" y="588"/>
                  </a:lnTo>
                  <a:lnTo>
                    <a:pt x="471" y="588"/>
                  </a:lnTo>
                  <a:lnTo>
                    <a:pt x="477" y="602"/>
                  </a:lnTo>
                  <a:lnTo>
                    <a:pt x="482" y="616"/>
                  </a:lnTo>
                  <a:lnTo>
                    <a:pt x="485" y="631"/>
                  </a:lnTo>
                  <a:lnTo>
                    <a:pt x="492" y="646"/>
                  </a:lnTo>
                  <a:lnTo>
                    <a:pt x="507" y="647"/>
                  </a:lnTo>
                  <a:lnTo>
                    <a:pt x="521" y="649"/>
                  </a:lnTo>
                  <a:lnTo>
                    <a:pt x="531" y="654"/>
                  </a:lnTo>
                  <a:lnTo>
                    <a:pt x="521" y="629"/>
                  </a:lnTo>
                  <a:lnTo>
                    <a:pt x="515" y="600"/>
                  </a:lnTo>
                  <a:lnTo>
                    <a:pt x="512" y="571"/>
                  </a:lnTo>
                  <a:lnTo>
                    <a:pt x="508" y="543"/>
                  </a:lnTo>
                  <a:lnTo>
                    <a:pt x="505" y="518"/>
                  </a:lnTo>
                  <a:lnTo>
                    <a:pt x="503" y="512"/>
                  </a:lnTo>
                  <a:lnTo>
                    <a:pt x="498" y="507"/>
                  </a:lnTo>
                  <a:lnTo>
                    <a:pt x="494" y="502"/>
                  </a:lnTo>
                  <a:lnTo>
                    <a:pt x="492" y="495"/>
                  </a:lnTo>
                  <a:lnTo>
                    <a:pt x="492" y="487"/>
                  </a:lnTo>
                  <a:lnTo>
                    <a:pt x="503" y="487"/>
                  </a:lnTo>
                  <a:lnTo>
                    <a:pt x="513" y="492"/>
                  </a:lnTo>
                  <a:lnTo>
                    <a:pt x="521" y="497"/>
                  </a:lnTo>
                  <a:lnTo>
                    <a:pt x="531" y="499"/>
                  </a:lnTo>
                  <a:lnTo>
                    <a:pt x="536" y="517"/>
                  </a:lnTo>
                  <a:lnTo>
                    <a:pt x="543" y="531"/>
                  </a:lnTo>
                  <a:lnTo>
                    <a:pt x="551" y="546"/>
                  </a:lnTo>
                  <a:lnTo>
                    <a:pt x="561" y="541"/>
                  </a:lnTo>
                  <a:lnTo>
                    <a:pt x="572" y="536"/>
                  </a:lnTo>
                  <a:lnTo>
                    <a:pt x="582" y="536"/>
                  </a:lnTo>
                  <a:lnTo>
                    <a:pt x="577" y="553"/>
                  </a:lnTo>
                  <a:lnTo>
                    <a:pt x="569" y="564"/>
                  </a:lnTo>
                  <a:lnTo>
                    <a:pt x="557" y="574"/>
                  </a:lnTo>
                  <a:lnTo>
                    <a:pt x="561" y="575"/>
                  </a:lnTo>
                  <a:lnTo>
                    <a:pt x="562" y="575"/>
                  </a:lnTo>
                  <a:lnTo>
                    <a:pt x="565" y="575"/>
                  </a:lnTo>
                  <a:lnTo>
                    <a:pt x="567" y="572"/>
                  </a:lnTo>
                  <a:lnTo>
                    <a:pt x="570" y="571"/>
                  </a:lnTo>
                  <a:lnTo>
                    <a:pt x="572" y="569"/>
                  </a:lnTo>
                  <a:lnTo>
                    <a:pt x="574" y="567"/>
                  </a:lnTo>
                  <a:lnTo>
                    <a:pt x="580" y="571"/>
                  </a:lnTo>
                  <a:lnTo>
                    <a:pt x="585" y="574"/>
                  </a:lnTo>
                  <a:lnTo>
                    <a:pt x="588" y="579"/>
                  </a:lnTo>
                  <a:lnTo>
                    <a:pt x="593" y="584"/>
                  </a:lnTo>
                  <a:lnTo>
                    <a:pt x="595" y="588"/>
                  </a:lnTo>
                  <a:lnTo>
                    <a:pt x="590" y="602"/>
                  </a:lnTo>
                  <a:lnTo>
                    <a:pt x="590" y="615"/>
                  </a:lnTo>
                  <a:lnTo>
                    <a:pt x="593" y="628"/>
                  </a:lnTo>
                  <a:lnTo>
                    <a:pt x="593" y="639"/>
                  </a:lnTo>
                  <a:lnTo>
                    <a:pt x="588" y="651"/>
                  </a:lnTo>
                  <a:lnTo>
                    <a:pt x="600" y="660"/>
                  </a:lnTo>
                  <a:lnTo>
                    <a:pt x="605" y="674"/>
                  </a:lnTo>
                  <a:lnTo>
                    <a:pt x="606" y="688"/>
                  </a:lnTo>
                  <a:lnTo>
                    <a:pt x="605" y="703"/>
                  </a:lnTo>
                  <a:lnTo>
                    <a:pt x="601" y="719"/>
                  </a:lnTo>
                  <a:lnTo>
                    <a:pt x="601" y="734"/>
                  </a:lnTo>
                  <a:lnTo>
                    <a:pt x="605" y="747"/>
                  </a:lnTo>
                  <a:lnTo>
                    <a:pt x="616" y="752"/>
                  </a:lnTo>
                  <a:lnTo>
                    <a:pt x="624" y="757"/>
                  </a:lnTo>
                  <a:lnTo>
                    <a:pt x="636" y="762"/>
                  </a:lnTo>
                  <a:lnTo>
                    <a:pt x="637" y="760"/>
                  </a:lnTo>
                  <a:lnTo>
                    <a:pt x="637" y="759"/>
                  </a:lnTo>
                  <a:lnTo>
                    <a:pt x="637" y="757"/>
                  </a:lnTo>
                  <a:lnTo>
                    <a:pt x="636" y="755"/>
                  </a:lnTo>
                  <a:lnTo>
                    <a:pt x="636" y="754"/>
                  </a:lnTo>
                  <a:lnTo>
                    <a:pt x="636" y="750"/>
                  </a:lnTo>
                  <a:lnTo>
                    <a:pt x="637" y="749"/>
                  </a:lnTo>
                  <a:lnTo>
                    <a:pt x="652" y="755"/>
                  </a:lnTo>
                  <a:lnTo>
                    <a:pt x="664" y="763"/>
                  </a:lnTo>
                  <a:lnTo>
                    <a:pt x="675" y="773"/>
                  </a:lnTo>
                  <a:lnTo>
                    <a:pt x="685" y="783"/>
                  </a:lnTo>
                  <a:lnTo>
                    <a:pt x="699" y="783"/>
                  </a:lnTo>
                  <a:lnTo>
                    <a:pt x="717" y="796"/>
                  </a:lnTo>
                  <a:lnTo>
                    <a:pt x="739" y="804"/>
                  </a:lnTo>
                  <a:lnTo>
                    <a:pt x="762" y="811"/>
                  </a:lnTo>
                  <a:lnTo>
                    <a:pt x="784" y="819"/>
                  </a:lnTo>
                  <a:lnTo>
                    <a:pt x="806" y="827"/>
                  </a:lnTo>
                  <a:lnTo>
                    <a:pt x="807" y="830"/>
                  </a:lnTo>
                  <a:lnTo>
                    <a:pt x="806" y="834"/>
                  </a:lnTo>
                  <a:lnTo>
                    <a:pt x="804" y="837"/>
                  </a:lnTo>
                  <a:lnTo>
                    <a:pt x="802" y="839"/>
                  </a:lnTo>
                  <a:lnTo>
                    <a:pt x="802" y="840"/>
                  </a:lnTo>
                  <a:lnTo>
                    <a:pt x="802" y="842"/>
                  </a:lnTo>
                  <a:lnTo>
                    <a:pt x="804" y="844"/>
                  </a:lnTo>
                  <a:lnTo>
                    <a:pt x="807" y="845"/>
                  </a:lnTo>
                  <a:lnTo>
                    <a:pt x="811" y="844"/>
                  </a:lnTo>
                  <a:lnTo>
                    <a:pt x="814" y="842"/>
                  </a:lnTo>
                  <a:lnTo>
                    <a:pt x="816" y="840"/>
                  </a:lnTo>
                  <a:lnTo>
                    <a:pt x="817" y="839"/>
                  </a:lnTo>
                  <a:lnTo>
                    <a:pt x="819" y="837"/>
                  </a:lnTo>
                  <a:lnTo>
                    <a:pt x="822" y="835"/>
                  </a:lnTo>
                  <a:lnTo>
                    <a:pt x="825" y="834"/>
                  </a:lnTo>
                  <a:lnTo>
                    <a:pt x="829" y="834"/>
                  </a:lnTo>
                  <a:lnTo>
                    <a:pt x="830" y="835"/>
                  </a:lnTo>
                  <a:lnTo>
                    <a:pt x="832" y="837"/>
                  </a:lnTo>
                  <a:lnTo>
                    <a:pt x="832" y="839"/>
                  </a:lnTo>
                  <a:lnTo>
                    <a:pt x="834" y="840"/>
                  </a:lnTo>
                  <a:lnTo>
                    <a:pt x="837" y="842"/>
                  </a:lnTo>
                  <a:lnTo>
                    <a:pt x="838" y="842"/>
                  </a:lnTo>
                  <a:lnTo>
                    <a:pt x="855" y="837"/>
                  </a:lnTo>
                  <a:lnTo>
                    <a:pt x="868" y="827"/>
                  </a:lnTo>
                  <a:lnTo>
                    <a:pt x="876" y="814"/>
                  </a:lnTo>
                  <a:lnTo>
                    <a:pt x="886" y="801"/>
                  </a:lnTo>
                  <a:lnTo>
                    <a:pt x="894" y="788"/>
                  </a:lnTo>
                  <a:lnTo>
                    <a:pt x="905" y="778"/>
                  </a:lnTo>
                  <a:lnTo>
                    <a:pt x="919" y="772"/>
                  </a:lnTo>
                  <a:lnTo>
                    <a:pt x="932" y="768"/>
                  </a:lnTo>
                  <a:lnTo>
                    <a:pt x="945" y="765"/>
                  </a:lnTo>
                  <a:lnTo>
                    <a:pt x="956" y="760"/>
                  </a:lnTo>
                  <a:lnTo>
                    <a:pt x="968" y="749"/>
                  </a:lnTo>
                  <a:lnTo>
                    <a:pt x="977" y="750"/>
                  </a:lnTo>
                  <a:lnTo>
                    <a:pt x="990" y="750"/>
                  </a:lnTo>
                  <a:lnTo>
                    <a:pt x="1002" y="750"/>
                  </a:lnTo>
                  <a:lnTo>
                    <a:pt x="1013" y="750"/>
                  </a:lnTo>
                  <a:lnTo>
                    <a:pt x="1023" y="754"/>
                  </a:lnTo>
                  <a:lnTo>
                    <a:pt x="1030" y="760"/>
                  </a:lnTo>
                  <a:lnTo>
                    <a:pt x="1033" y="770"/>
                  </a:lnTo>
                  <a:lnTo>
                    <a:pt x="1038" y="770"/>
                  </a:lnTo>
                  <a:lnTo>
                    <a:pt x="1043" y="770"/>
                  </a:lnTo>
                  <a:lnTo>
                    <a:pt x="1048" y="772"/>
                  </a:lnTo>
                  <a:lnTo>
                    <a:pt x="1053" y="772"/>
                  </a:lnTo>
                  <a:lnTo>
                    <a:pt x="1057" y="773"/>
                  </a:lnTo>
                  <a:lnTo>
                    <a:pt x="1059" y="790"/>
                  </a:lnTo>
                  <a:lnTo>
                    <a:pt x="1056" y="806"/>
                  </a:lnTo>
                  <a:lnTo>
                    <a:pt x="1048" y="821"/>
                  </a:lnTo>
                  <a:lnTo>
                    <a:pt x="1038" y="837"/>
                  </a:lnTo>
                  <a:lnTo>
                    <a:pt x="1030" y="855"/>
                  </a:lnTo>
                  <a:lnTo>
                    <a:pt x="1026" y="871"/>
                  </a:lnTo>
                  <a:lnTo>
                    <a:pt x="1028" y="891"/>
                  </a:lnTo>
                  <a:lnTo>
                    <a:pt x="1028" y="894"/>
                  </a:lnTo>
                  <a:lnTo>
                    <a:pt x="1026" y="897"/>
                  </a:lnTo>
                  <a:lnTo>
                    <a:pt x="1025" y="899"/>
                  </a:lnTo>
                  <a:lnTo>
                    <a:pt x="1021" y="901"/>
                  </a:lnTo>
                  <a:lnTo>
                    <a:pt x="1020" y="902"/>
                  </a:lnTo>
                  <a:lnTo>
                    <a:pt x="1018" y="906"/>
                  </a:lnTo>
                  <a:lnTo>
                    <a:pt x="1021" y="922"/>
                  </a:lnTo>
                  <a:lnTo>
                    <a:pt x="1021" y="938"/>
                  </a:lnTo>
                  <a:lnTo>
                    <a:pt x="1018" y="956"/>
                  </a:lnTo>
                  <a:lnTo>
                    <a:pt x="1013" y="973"/>
                  </a:lnTo>
                  <a:lnTo>
                    <a:pt x="1004" y="986"/>
                  </a:lnTo>
                  <a:lnTo>
                    <a:pt x="990" y="996"/>
                  </a:lnTo>
                  <a:lnTo>
                    <a:pt x="974" y="1000"/>
                  </a:lnTo>
                  <a:lnTo>
                    <a:pt x="971" y="1002"/>
                  </a:lnTo>
                  <a:lnTo>
                    <a:pt x="969" y="1004"/>
                  </a:lnTo>
                  <a:lnTo>
                    <a:pt x="968" y="1007"/>
                  </a:lnTo>
                  <a:lnTo>
                    <a:pt x="966" y="1012"/>
                  </a:lnTo>
                  <a:lnTo>
                    <a:pt x="966" y="1015"/>
                  </a:lnTo>
                  <a:lnTo>
                    <a:pt x="964" y="1018"/>
                  </a:lnTo>
                  <a:lnTo>
                    <a:pt x="963" y="1022"/>
                  </a:lnTo>
                  <a:lnTo>
                    <a:pt x="958" y="1022"/>
                  </a:lnTo>
                  <a:lnTo>
                    <a:pt x="956" y="1020"/>
                  </a:lnTo>
                  <a:lnTo>
                    <a:pt x="953" y="1018"/>
                  </a:lnTo>
                  <a:lnTo>
                    <a:pt x="951" y="1017"/>
                  </a:lnTo>
                  <a:lnTo>
                    <a:pt x="950" y="1015"/>
                  </a:lnTo>
                  <a:lnTo>
                    <a:pt x="948" y="1014"/>
                  </a:lnTo>
                  <a:lnTo>
                    <a:pt x="946" y="1012"/>
                  </a:lnTo>
                  <a:lnTo>
                    <a:pt x="950" y="1022"/>
                  </a:lnTo>
                  <a:lnTo>
                    <a:pt x="948" y="1033"/>
                  </a:lnTo>
                  <a:lnTo>
                    <a:pt x="943" y="1043"/>
                  </a:lnTo>
                  <a:lnTo>
                    <a:pt x="938" y="1054"/>
                  </a:lnTo>
                  <a:lnTo>
                    <a:pt x="936" y="1066"/>
                  </a:lnTo>
                  <a:lnTo>
                    <a:pt x="940" y="1081"/>
                  </a:lnTo>
                  <a:lnTo>
                    <a:pt x="946" y="1092"/>
                  </a:lnTo>
                  <a:lnTo>
                    <a:pt x="950" y="1103"/>
                  </a:lnTo>
                  <a:lnTo>
                    <a:pt x="946" y="1113"/>
                  </a:lnTo>
                  <a:lnTo>
                    <a:pt x="940" y="1123"/>
                  </a:lnTo>
                  <a:lnTo>
                    <a:pt x="932" y="1133"/>
                  </a:lnTo>
                  <a:lnTo>
                    <a:pt x="925" y="1143"/>
                  </a:lnTo>
                  <a:lnTo>
                    <a:pt x="922" y="1131"/>
                  </a:lnTo>
                  <a:lnTo>
                    <a:pt x="919" y="1120"/>
                  </a:lnTo>
                  <a:lnTo>
                    <a:pt x="917" y="1108"/>
                  </a:lnTo>
                  <a:lnTo>
                    <a:pt x="922" y="1099"/>
                  </a:lnTo>
                  <a:lnTo>
                    <a:pt x="899" y="1094"/>
                  </a:lnTo>
                  <a:lnTo>
                    <a:pt x="874" y="1090"/>
                  </a:lnTo>
                  <a:lnTo>
                    <a:pt x="850" y="1092"/>
                  </a:lnTo>
                  <a:lnTo>
                    <a:pt x="827" y="1097"/>
                  </a:lnTo>
                  <a:lnTo>
                    <a:pt x="806" y="1105"/>
                  </a:lnTo>
                  <a:lnTo>
                    <a:pt x="788" y="1117"/>
                  </a:lnTo>
                  <a:lnTo>
                    <a:pt x="773" y="1131"/>
                  </a:lnTo>
                  <a:lnTo>
                    <a:pt x="762" y="1151"/>
                  </a:lnTo>
                  <a:lnTo>
                    <a:pt x="757" y="1175"/>
                  </a:lnTo>
                  <a:lnTo>
                    <a:pt x="758" y="1203"/>
                  </a:lnTo>
                  <a:lnTo>
                    <a:pt x="765" y="1205"/>
                  </a:lnTo>
                  <a:lnTo>
                    <a:pt x="773" y="1206"/>
                  </a:lnTo>
                  <a:lnTo>
                    <a:pt x="781" y="1206"/>
                  </a:lnTo>
                  <a:lnTo>
                    <a:pt x="788" y="1210"/>
                  </a:lnTo>
                  <a:lnTo>
                    <a:pt x="773" y="1233"/>
                  </a:lnTo>
                  <a:lnTo>
                    <a:pt x="763" y="1256"/>
                  </a:lnTo>
                  <a:lnTo>
                    <a:pt x="755" y="1280"/>
                  </a:lnTo>
                  <a:lnTo>
                    <a:pt x="749" y="1308"/>
                  </a:lnTo>
                  <a:lnTo>
                    <a:pt x="747" y="1321"/>
                  </a:lnTo>
                  <a:lnTo>
                    <a:pt x="744" y="1329"/>
                  </a:lnTo>
                  <a:lnTo>
                    <a:pt x="739" y="1334"/>
                  </a:lnTo>
                  <a:lnTo>
                    <a:pt x="732" y="1339"/>
                  </a:lnTo>
                  <a:lnTo>
                    <a:pt x="724" y="1347"/>
                  </a:lnTo>
                  <a:lnTo>
                    <a:pt x="713" y="1365"/>
                  </a:lnTo>
                  <a:lnTo>
                    <a:pt x="703" y="1383"/>
                  </a:lnTo>
                  <a:lnTo>
                    <a:pt x="696" y="1403"/>
                  </a:lnTo>
                  <a:lnTo>
                    <a:pt x="688" y="1419"/>
                  </a:lnTo>
                  <a:lnTo>
                    <a:pt x="677" y="1419"/>
                  </a:lnTo>
                  <a:lnTo>
                    <a:pt x="652" y="1450"/>
                  </a:lnTo>
                  <a:lnTo>
                    <a:pt x="629" y="1483"/>
                  </a:lnTo>
                  <a:lnTo>
                    <a:pt x="610" y="1519"/>
                  </a:lnTo>
                  <a:lnTo>
                    <a:pt x="588" y="1556"/>
                  </a:lnTo>
                  <a:lnTo>
                    <a:pt x="580" y="1573"/>
                  </a:lnTo>
                  <a:lnTo>
                    <a:pt x="570" y="1589"/>
                  </a:lnTo>
                  <a:lnTo>
                    <a:pt x="561" y="1600"/>
                  </a:lnTo>
                  <a:lnTo>
                    <a:pt x="541" y="1612"/>
                  </a:lnTo>
                  <a:lnTo>
                    <a:pt x="520" y="1622"/>
                  </a:lnTo>
                  <a:lnTo>
                    <a:pt x="498" y="1632"/>
                  </a:lnTo>
                  <a:lnTo>
                    <a:pt x="485" y="1641"/>
                  </a:lnTo>
                  <a:lnTo>
                    <a:pt x="472" y="1651"/>
                  </a:lnTo>
                  <a:lnTo>
                    <a:pt x="459" y="1659"/>
                  </a:lnTo>
                  <a:lnTo>
                    <a:pt x="441" y="1664"/>
                  </a:lnTo>
                  <a:lnTo>
                    <a:pt x="436" y="1653"/>
                  </a:lnTo>
                  <a:lnTo>
                    <a:pt x="433" y="1638"/>
                  </a:lnTo>
                  <a:lnTo>
                    <a:pt x="431" y="1623"/>
                  </a:lnTo>
                  <a:lnTo>
                    <a:pt x="430" y="1609"/>
                  </a:lnTo>
                  <a:lnTo>
                    <a:pt x="417" y="1604"/>
                  </a:lnTo>
                  <a:lnTo>
                    <a:pt x="404" y="1604"/>
                  </a:lnTo>
                  <a:lnTo>
                    <a:pt x="392" y="1609"/>
                  </a:lnTo>
                  <a:lnTo>
                    <a:pt x="381" y="1612"/>
                  </a:lnTo>
                  <a:lnTo>
                    <a:pt x="377" y="1599"/>
                  </a:lnTo>
                  <a:lnTo>
                    <a:pt x="377" y="1584"/>
                  </a:lnTo>
                  <a:lnTo>
                    <a:pt x="376" y="1569"/>
                  </a:lnTo>
                  <a:lnTo>
                    <a:pt x="371" y="1576"/>
                  </a:lnTo>
                  <a:lnTo>
                    <a:pt x="369" y="1584"/>
                  </a:lnTo>
                  <a:lnTo>
                    <a:pt x="368" y="1594"/>
                  </a:lnTo>
                  <a:lnTo>
                    <a:pt x="364" y="1600"/>
                  </a:lnTo>
                  <a:lnTo>
                    <a:pt x="348" y="1599"/>
                  </a:lnTo>
                  <a:lnTo>
                    <a:pt x="335" y="1596"/>
                  </a:lnTo>
                  <a:lnTo>
                    <a:pt x="335" y="1584"/>
                  </a:lnTo>
                  <a:lnTo>
                    <a:pt x="338" y="1574"/>
                  </a:lnTo>
                  <a:lnTo>
                    <a:pt x="343" y="1563"/>
                  </a:lnTo>
                  <a:lnTo>
                    <a:pt x="368" y="1543"/>
                  </a:lnTo>
                  <a:lnTo>
                    <a:pt x="387" y="1519"/>
                  </a:lnTo>
                  <a:lnTo>
                    <a:pt x="405" y="1489"/>
                  </a:lnTo>
                  <a:lnTo>
                    <a:pt x="418" y="1457"/>
                  </a:lnTo>
                  <a:lnTo>
                    <a:pt x="430" y="1424"/>
                  </a:lnTo>
                  <a:lnTo>
                    <a:pt x="436" y="1408"/>
                  </a:lnTo>
                  <a:lnTo>
                    <a:pt x="444" y="1393"/>
                  </a:lnTo>
                  <a:lnTo>
                    <a:pt x="449" y="1378"/>
                  </a:lnTo>
                  <a:lnTo>
                    <a:pt x="448" y="1355"/>
                  </a:lnTo>
                  <a:lnTo>
                    <a:pt x="443" y="1329"/>
                  </a:lnTo>
                  <a:lnTo>
                    <a:pt x="431" y="1306"/>
                  </a:lnTo>
                  <a:lnTo>
                    <a:pt x="420" y="1285"/>
                  </a:lnTo>
                  <a:lnTo>
                    <a:pt x="407" y="1270"/>
                  </a:lnTo>
                  <a:lnTo>
                    <a:pt x="391" y="1260"/>
                  </a:lnTo>
                  <a:lnTo>
                    <a:pt x="371" y="1254"/>
                  </a:lnTo>
                  <a:lnTo>
                    <a:pt x="351" y="1249"/>
                  </a:lnTo>
                  <a:lnTo>
                    <a:pt x="332" y="1244"/>
                  </a:lnTo>
                  <a:lnTo>
                    <a:pt x="317" y="1234"/>
                  </a:lnTo>
                  <a:lnTo>
                    <a:pt x="306" y="1221"/>
                  </a:lnTo>
                  <a:lnTo>
                    <a:pt x="296" y="1210"/>
                  </a:lnTo>
                  <a:lnTo>
                    <a:pt x="286" y="1198"/>
                  </a:lnTo>
                  <a:lnTo>
                    <a:pt x="268" y="1189"/>
                  </a:lnTo>
                  <a:lnTo>
                    <a:pt x="248" y="1184"/>
                  </a:lnTo>
                  <a:lnTo>
                    <a:pt x="229" y="1179"/>
                  </a:lnTo>
                  <a:lnTo>
                    <a:pt x="211" y="1171"/>
                  </a:lnTo>
                  <a:lnTo>
                    <a:pt x="203" y="1162"/>
                  </a:lnTo>
                  <a:lnTo>
                    <a:pt x="196" y="1149"/>
                  </a:lnTo>
                  <a:lnTo>
                    <a:pt x="191" y="1135"/>
                  </a:lnTo>
                  <a:lnTo>
                    <a:pt x="188" y="1120"/>
                  </a:lnTo>
                  <a:lnTo>
                    <a:pt x="190" y="1107"/>
                  </a:lnTo>
                  <a:lnTo>
                    <a:pt x="194" y="1097"/>
                  </a:lnTo>
                  <a:lnTo>
                    <a:pt x="207" y="1086"/>
                  </a:lnTo>
                  <a:lnTo>
                    <a:pt x="224" y="1074"/>
                  </a:lnTo>
                  <a:lnTo>
                    <a:pt x="243" y="1064"/>
                  </a:lnTo>
                  <a:lnTo>
                    <a:pt x="263" y="1056"/>
                  </a:lnTo>
                  <a:lnTo>
                    <a:pt x="281" y="1053"/>
                  </a:lnTo>
                  <a:lnTo>
                    <a:pt x="286" y="1053"/>
                  </a:lnTo>
                  <a:lnTo>
                    <a:pt x="291" y="1053"/>
                  </a:lnTo>
                  <a:lnTo>
                    <a:pt x="296" y="1054"/>
                  </a:lnTo>
                  <a:lnTo>
                    <a:pt x="301" y="1054"/>
                  </a:lnTo>
                  <a:lnTo>
                    <a:pt x="315" y="1048"/>
                  </a:lnTo>
                  <a:lnTo>
                    <a:pt x="327" y="1035"/>
                  </a:lnTo>
                  <a:lnTo>
                    <a:pt x="338" y="1017"/>
                  </a:lnTo>
                  <a:lnTo>
                    <a:pt x="345" y="997"/>
                  </a:lnTo>
                  <a:lnTo>
                    <a:pt x="350" y="976"/>
                  </a:lnTo>
                  <a:lnTo>
                    <a:pt x="350" y="955"/>
                  </a:lnTo>
                  <a:lnTo>
                    <a:pt x="350" y="933"/>
                  </a:lnTo>
                  <a:lnTo>
                    <a:pt x="355" y="914"/>
                  </a:lnTo>
                  <a:lnTo>
                    <a:pt x="361" y="894"/>
                  </a:lnTo>
                  <a:lnTo>
                    <a:pt x="369" y="876"/>
                  </a:lnTo>
                  <a:lnTo>
                    <a:pt x="373" y="855"/>
                  </a:lnTo>
                  <a:lnTo>
                    <a:pt x="377" y="855"/>
                  </a:lnTo>
                  <a:lnTo>
                    <a:pt x="381" y="857"/>
                  </a:lnTo>
                  <a:lnTo>
                    <a:pt x="382" y="858"/>
                  </a:lnTo>
                  <a:lnTo>
                    <a:pt x="384" y="860"/>
                  </a:lnTo>
                  <a:lnTo>
                    <a:pt x="387" y="860"/>
                  </a:lnTo>
                  <a:lnTo>
                    <a:pt x="389" y="860"/>
                  </a:lnTo>
                  <a:lnTo>
                    <a:pt x="391" y="858"/>
                  </a:lnTo>
                  <a:lnTo>
                    <a:pt x="391" y="857"/>
                  </a:lnTo>
                  <a:lnTo>
                    <a:pt x="391" y="853"/>
                  </a:lnTo>
                  <a:lnTo>
                    <a:pt x="391" y="852"/>
                  </a:lnTo>
                  <a:lnTo>
                    <a:pt x="392" y="852"/>
                  </a:lnTo>
                  <a:lnTo>
                    <a:pt x="394" y="852"/>
                  </a:lnTo>
                  <a:lnTo>
                    <a:pt x="394" y="850"/>
                  </a:lnTo>
                  <a:lnTo>
                    <a:pt x="392" y="850"/>
                  </a:lnTo>
                  <a:lnTo>
                    <a:pt x="389" y="852"/>
                  </a:lnTo>
                  <a:lnTo>
                    <a:pt x="387" y="852"/>
                  </a:lnTo>
                  <a:lnTo>
                    <a:pt x="384" y="853"/>
                  </a:lnTo>
                  <a:lnTo>
                    <a:pt x="381" y="853"/>
                  </a:lnTo>
                  <a:lnTo>
                    <a:pt x="377" y="853"/>
                  </a:lnTo>
                  <a:lnTo>
                    <a:pt x="376" y="852"/>
                  </a:lnTo>
                  <a:lnTo>
                    <a:pt x="377" y="845"/>
                  </a:lnTo>
                  <a:lnTo>
                    <a:pt x="379" y="842"/>
                  </a:lnTo>
                  <a:lnTo>
                    <a:pt x="382" y="839"/>
                  </a:lnTo>
                  <a:lnTo>
                    <a:pt x="387" y="835"/>
                  </a:lnTo>
                  <a:lnTo>
                    <a:pt x="391" y="832"/>
                  </a:lnTo>
                  <a:lnTo>
                    <a:pt x="394" y="829"/>
                  </a:lnTo>
                  <a:lnTo>
                    <a:pt x="397" y="826"/>
                  </a:lnTo>
                  <a:lnTo>
                    <a:pt x="392" y="826"/>
                  </a:lnTo>
                  <a:lnTo>
                    <a:pt x="389" y="827"/>
                  </a:lnTo>
                  <a:lnTo>
                    <a:pt x="386" y="829"/>
                  </a:lnTo>
                  <a:lnTo>
                    <a:pt x="382" y="829"/>
                  </a:lnTo>
                  <a:lnTo>
                    <a:pt x="377" y="830"/>
                  </a:lnTo>
                  <a:lnTo>
                    <a:pt x="379" y="814"/>
                  </a:lnTo>
                  <a:lnTo>
                    <a:pt x="382" y="799"/>
                  </a:lnTo>
                  <a:lnTo>
                    <a:pt x="387" y="786"/>
                  </a:lnTo>
                  <a:lnTo>
                    <a:pt x="392" y="788"/>
                  </a:lnTo>
                  <a:lnTo>
                    <a:pt x="395" y="788"/>
                  </a:lnTo>
                  <a:lnTo>
                    <a:pt x="399" y="788"/>
                  </a:lnTo>
                  <a:lnTo>
                    <a:pt x="402" y="790"/>
                  </a:lnTo>
                  <a:lnTo>
                    <a:pt x="407" y="790"/>
                  </a:lnTo>
                  <a:lnTo>
                    <a:pt x="412" y="790"/>
                  </a:lnTo>
                  <a:lnTo>
                    <a:pt x="410" y="785"/>
                  </a:lnTo>
                  <a:lnTo>
                    <a:pt x="407" y="781"/>
                  </a:lnTo>
                  <a:lnTo>
                    <a:pt x="404" y="780"/>
                  </a:lnTo>
                  <a:lnTo>
                    <a:pt x="399" y="780"/>
                  </a:lnTo>
                  <a:lnTo>
                    <a:pt x="392" y="780"/>
                  </a:lnTo>
                  <a:lnTo>
                    <a:pt x="386" y="741"/>
                  </a:lnTo>
                  <a:lnTo>
                    <a:pt x="377" y="703"/>
                  </a:lnTo>
                  <a:lnTo>
                    <a:pt x="366" y="664"/>
                  </a:lnTo>
                  <a:lnTo>
                    <a:pt x="361" y="654"/>
                  </a:lnTo>
                  <a:lnTo>
                    <a:pt x="356" y="644"/>
                  </a:lnTo>
                  <a:lnTo>
                    <a:pt x="351" y="634"/>
                  </a:lnTo>
                  <a:lnTo>
                    <a:pt x="350" y="626"/>
                  </a:lnTo>
                  <a:lnTo>
                    <a:pt x="353" y="620"/>
                  </a:lnTo>
                  <a:lnTo>
                    <a:pt x="361" y="615"/>
                  </a:lnTo>
                  <a:lnTo>
                    <a:pt x="364" y="616"/>
                  </a:lnTo>
                  <a:lnTo>
                    <a:pt x="368" y="620"/>
                  </a:lnTo>
                  <a:lnTo>
                    <a:pt x="369" y="623"/>
                  </a:lnTo>
                  <a:lnTo>
                    <a:pt x="371" y="626"/>
                  </a:lnTo>
                  <a:lnTo>
                    <a:pt x="373" y="629"/>
                  </a:lnTo>
                  <a:lnTo>
                    <a:pt x="374" y="633"/>
                  </a:lnTo>
                  <a:lnTo>
                    <a:pt x="377" y="636"/>
                  </a:lnTo>
                  <a:lnTo>
                    <a:pt x="377" y="631"/>
                  </a:lnTo>
                  <a:lnTo>
                    <a:pt x="381" y="628"/>
                  </a:lnTo>
                  <a:lnTo>
                    <a:pt x="382" y="623"/>
                  </a:lnTo>
                  <a:lnTo>
                    <a:pt x="387" y="620"/>
                  </a:lnTo>
                  <a:lnTo>
                    <a:pt x="391" y="615"/>
                  </a:lnTo>
                  <a:lnTo>
                    <a:pt x="392" y="610"/>
                  </a:lnTo>
                  <a:lnTo>
                    <a:pt x="391" y="603"/>
                  </a:lnTo>
                  <a:lnTo>
                    <a:pt x="387" y="598"/>
                  </a:lnTo>
                  <a:lnTo>
                    <a:pt x="384" y="595"/>
                  </a:lnTo>
                  <a:lnTo>
                    <a:pt x="379" y="592"/>
                  </a:lnTo>
                  <a:lnTo>
                    <a:pt x="373" y="588"/>
                  </a:lnTo>
                  <a:lnTo>
                    <a:pt x="369" y="590"/>
                  </a:lnTo>
                  <a:lnTo>
                    <a:pt x="368" y="595"/>
                  </a:lnTo>
                  <a:lnTo>
                    <a:pt x="366" y="598"/>
                  </a:lnTo>
                  <a:lnTo>
                    <a:pt x="364" y="602"/>
                  </a:lnTo>
                  <a:lnTo>
                    <a:pt x="361" y="605"/>
                  </a:lnTo>
                  <a:lnTo>
                    <a:pt x="338" y="605"/>
                  </a:lnTo>
                  <a:lnTo>
                    <a:pt x="327" y="580"/>
                  </a:lnTo>
                  <a:lnTo>
                    <a:pt x="315" y="556"/>
                  </a:lnTo>
                  <a:lnTo>
                    <a:pt x="306" y="531"/>
                  </a:lnTo>
                  <a:lnTo>
                    <a:pt x="294" y="507"/>
                  </a:lnTo>
                  <a:lnTo>
                    <a:pt x="279" y="487"/>
                  </a:lnTo>
                  <a:lnTo>
                    <a:pt x="281" y="482"/>
                  </a:lnTo>
                  <a:lnTo>
                    <a:pt x="284" y="479"/>
                  </a:lnTo>
                  <a:lnTo>
                    <a:pt x="288" y="476"/>
                  </a:lnTo>
                  <a:lnTo>
                    <a:pt x="292" y="472"/>
                  </a:lnTo>
                  <a:lnTo>
                    <a:pt x="297" y="471"/>
                  </a:lnTo>
                  <a:lnTo>
                    <a:pt x="304" y="479"/>
                  </a:lnTo>
                  <a:lnTo>
                    <a:pt x="312" y="485"/>
                  </a:lnTo>
                  <a:lnTo>
                    <a:pt x="319" y="494"/>
                  </a:lnTo>
                  <a:lnTo>
                    <a:pt x="322" y="505"/>
                  </a:lnTo>
                  <a:lnTo>
                    <a:pt x="325" y="497"/>
                  </a:lnTo>
                  <a:lnTo>
                    <a:pt x="325" y="487"/>
                  </a:lnTo>
                  <a:lnTo>
                    <a:pt x="324" y="476"/>
                  </a:lnTo>
                  <a:lnTo>
                    <a:pt x="324" y="463"/>
                  </a:lnTo>
                  <a:lnTo>
                    <a:pt x="320" y="463"/>
                  </a:lnTo>
                  <a:lnTo>
                    <a:pt x="317" y="463"/>
                  </a:lnTo>
                  <a:lnTo>
                    <a:pt x="314" y="461"/>
                  </a:lnTo>
                  <a:lnTo>
                    <a:pt x="309" y="461"/>
                  </a:lnTo>
                  <a:lnTo>
                    <a:pt x="304" y="459"/>
                  </a:lnTo>
                  <a:lnTo>
                    <a:pt x="301" y="456"/>
                  </a:lnTo>
                  <a:lnTo>
                    <a:pt x="299" y="453"/>
                  </a:lnTo>
                  <a:lnTo>
                    <a:pt x="297" y="450"/>
                  </a:lnTo>
                  <a:lnTo>
                    <a:pt x="299" y="446"/>
                  </a:lnTo>
                  <a:lnTo>
                    <a:pt x="302" y="445"/>
                  </a:lnTo>
                  <a:lnTo>
                    <a:pt x="307" y="443"/>
                  </a:lnTo>
                  <a:lnTo>
                    <a:pt x="310" y="441"/>
                  </a:lnTo>
                  <a:lnTo>
                    <a:pt x="315" y="441"/>
                  </a:lnTo>
                  <a:lnTo>
                    <a:pt x="320" y="440"/>
                  </a:lnTo>
                  <a:lnTo>
                    <a:pt x="324" y="440"/>
                  </a:lnTo>
                  <a:lnTo>
                    <a:pt x="322" y="438"/>
                  </a:lnTo>
                  <a:lnTo>
                    <a:pt x="320" y="438"/>
                  </a:lnTo>
                  <a:lnTo>
                    <a:pt x="317" y="438"/>
                  </a:lnTo>
                  <a:lnTo>
                    <a:pt x="314" y="438"/>
                  </a:lnTo>
                  <a:lnTo>
                    <a:pt x="310" y="440"/>
                  </a:lnTo>
                  <a:lnTo>
                    <a:pt x="307" y="440"/>
                  </a:lnTo>
                  <a:lnTo>
                    <a:pt x="304" y="440"/>
                  </a:lnTo>
                  <a:lnTo>
                    <a:pt x="302" y="436"/>
                  </a:lnTo>
                  <a:lnTo>
                    <a:pt x="304" y="432"/>
                  </a:lnTo>
                  <a:lnTo>
                    <a:pt x="306" y="428"/>
                  </a:lnTo>
                  <a:lnTo>
                    <a:pt x="309" y="425"/>
                  </a:lnTo>
                  <a:lnTo>
                    <a:pt x="310" y="423"/>
                  </a:lnTo>
                  <a:lnTo>
                    <a:pt x="314" y="420"/>
                  </a:lnTo>
                  <a:lnTo>
                    <a:pt x="317" y="417"/>
                  </a:lnTo>
                  <a:lnTo>
                    <a:pt x="319" y="414"/>
                  </a:lnTo>
                  <a:lnTo>
                    <a:pt x="309" y="410"/>
                  </a:lnTo>
                  <a:lnTo>
                    <a:pt x="301" y="407"/>
                  </a:lnTo>
                  <a:lnTo>
                    <a:pt x="292" y="404"/>
                  </a:lnTo>
                  <a:lnTo>
                    <a:pt x="291" y="407"/>
                  </a:lnTo>
                  <a:lnTo>
                    <a:pt x="289" y="409"/>
                  </a:lnTo>
                  <a:lnTo>
                    <a:pt x="289" y="412"/>
                  </a:lnTo>
                  <a:lnTo>
                    <a:pt x="291" y="415"/>
                  </a:lnTo>
                  <a:lnTo>
                    <a:pt x="292" y="418"/>
                  </a:lnTo>
                  <a:lnTo>
                    <a:pt x="292" y="423"/>
                  </a:lnTo>
                  <a:lnTo>
                    <a:pt x="292" y="428"/>
                  </a:lnTo>
                  <a:lnTo>
                    <a:pt x="288" y="428"/>
                  </a:lnTo>
                  <a:lnTo>
                    <a:pt x="284" y="427"/>
                  </a:lnTo>
                  <a:lnTo>
                    <a:pt x="281" y="425"/>
                  </a:lnTo>
                  <a:lnTo>
                    <a:pt x="279" y="422"/>
                  </a:lnTo>
                  <a:lnTo>
                    <a:pt x="276" y="420"/>
                  </a:lnTo>
                  <a:lnTo>
                    <a:pt x="275" y="417"/>
                  </a:lnTo>
                  <a:lnTo>
                    <a:pt x="273" y="415"/>
                  </a:lnTo>
                  <a:lnTo>
                    <a:pt x="270" y="414"/>
                  </a:lnTo>
                  <a:lnTo>
                    <a:pt x="275" y="425"/>
                  </a:lnTo>
                  <a:lnTo>
                    <a:pt x="279" y="438"/>
                  </a:lnTo>
                  <a:lnTo>
                    <a:pt x="281" y="453"/>
                  </a:lnTo>
                  <a:lnTo>
                    <a:pt x="278" y="454"/>
                  </a:lnTo>
                  <a:lnTo>
                    <a:pt x="276" y="456"/>
                  </a:lnTo>
                  <a:lnTo>
                    <a:pt x="273" y="458"/>
                  </a:lnTo>
                  <a:lnTo>
                    <a:pt x="271" y="459"/>
                  </a:lnTo>
                  <a:lnTo>
                    <a:pt x="268" y="461"/>
                  </a:lnTo>
                  <a:lnTo>
                    <a:pt x="265" y="461"/>
                  </a:lnTo>
                  <a:lnTo>
                    <a:pt x="260" y="448"/>
                  </a:lnTo>
                  <a:lnTo>
                    <a:pt x="255" y="435"/>
                  </a:lnTo>
                  <a:lnTo>
                    <a:pt x="250" y="422"/>
                  </a:lnTo>
                  <a:lnTo>
                    <a:pt x="242" y="412"/>
                  </a:lnTo>
                  <a:lnTo>
                    <a:pt x="232" y="404"/>
                  </a:lnTo>
                  <a:lnTo>
                    <a:pt x="222" y="387"/>
                  </a:lnTo>
                  <a:lnTo>
                    <a:pt x="214" y="371"/>
                  </a:lnTo>
                  <a:lnTo>
                    <a:pt x="206" y="356"/>
                  </a:lnTo>
                  <a:lnTo>
                    <a:pt x="194" y="343"/>
                  </a:lnTo>
                  <a:lnTo>
                    <a:pt x="180" y="333"/>
                  </a:lnTo>
                  <a:lnTo>
                    <a:pt x="173" y="317"/>
                  </a:lnTo>
                  <a:lnTo>
                    <a:pt x="162" y="302"/>
                  </a:lnTo>
                  <a:lnTo>
                    <a:pt x="150" y="289"/>
                  </a:lnTo>
                  <a:lnTo>
                    <a:pt x="140" y="275"/>
                  </a:lnTo>
                  <a:lnTo>
                    <a:pt x="137" y="260"/>
                  </a:lnTo>
                  <a:lnTo>
                    <a:pt x="140" y="248"/>
                  </a:lnTo>
                  <a:lnTo>
                    <a:pt x="149" y="242"/>
                  </a:lnTo>
                  <a:lnTo>
                    <a:pt x="158" y="235"/>
                  </a:lnTo>
                  <a:lnTo>
                    <a:pt x="168" y="229"/>
                  </a:lnTo>
                  <a:lnTo>
                    <a:pt x="176" y="219"/>
                  </a:lnTo>
                  <a:lnTo>
                    <a:pt x="176" y="217"/>
                  </a:lnTo>
                  <a:lnTo>
                    <a:pt x="176" y="216"/>
                  </a:lnTo>
                  <a:lnTo>
                    <a:pt x="175" y="214"/>
                  </a:lnTo>
                  <a:lnTo>
                    <a:pt x="173" y="214"/>
                  </a:lnTo>
                  <a:lnTo>
                    <a:pt x="172" y="212"/>
                  </a:lnTo>
                  <a:lnTo>
                    <a:pt x="170" y="212"/>
                  </a:lnTo>
                  <a:lnTo>
                    <a:pt x="170" y="211"/>
                  </a:lnTo>
                  <a:lnTo>
                    <a:pt x="170" y="208"/>
                  </a:lnTo>
                  <a:lnTo>
                    <a:pt x="165" y="219"/>
                  </a:lnTo>
                  <a:lnTo>
                    <a:pt x="157" y="227"/>
                  </a:lnTo>
                  <a:lnTo>
                    <a:pt x="147" y="232"/>
                  </a:lnTo>
                  <a:lnTo>
                    <a:pt x="137" y="239"/>
                  </a:lnTo>
                  <a:lnTo>
                    <a:pt x="129" y="248"/>
                  </a:lnTo>
                  <a:lnTo>
                    <a:pt x="122" y="244"/>
                  </a:lnTo>
                  <a:lnTo>
                    <a:pt x="118" y="237"/>
                  </a:lnTo>
                  <a:lnTo>
                    <a:pt x="113" y="229"/>
                  </a:lnTo>
                  <a:lnTo>
                    <a:pt x="111" y="219"/>
                  </a:lnTo>
                  <a:lnTo>
                    <a:pt x="108" y="217"/>
                  </a:lnTo>
                  <a:lnTo>
                    <a:pt x="106" y="217"/>
                  </a:lnTo>
                  <a:lnTo>
                    <a:pt x="103" y="219"/>
                  </a:lnTo>
                  <a:lnTo>
                    <a:pt x="101" y="219"/>
                  </a:lnTo>
                  <a:lnTo>
                    <a:pt x="100" y="219"/>
                  </a:lnTo>
                  <a:lnTo>
                    <a:pt x="96" y="217"/>
                  </a:lnTo>
                  <a:lnTo>
                    <a:pt x="95" y="209"/>
                  </a:lnTo>
                  <a:lnTo>
                    <a:pt x="91" y="203"/>
                  </a:lnTo>
                  <a:lnTo>
                    <a:pt x="87" y="198"/>
                  </a:lnTo>
                  <a:lnTo>
                    <a:pt x="82" y="193"/>
                  </a:lnTo>
                  <a:lnTo>
                    <a:pt x="78" y="185"/>
                  </a:lnTo>
                  <a:lnTo>
                    <a:pt x="80" y="175"/>
                  </a:lnTo>
                  <a:lnTo>
                    <a:pt x="85" y="175"/>
                  </a:lnTo>
                  <a:lnTo>
                    <a:pt x="88" y="173"/>
                  </a:lnTo>
                  <a:lnTo>
                    <a:pt x="91" y="172"/>
                  </a:lnTo>
                  <a:lnTo>
                    <a:pt x="95" y="170"/>
                  </a:lnTo>
                  <a:lnTo>
                    <a:pt x="96" y="167"/>
                  </a:lnTo>
                  <a:lnTo>
                    <a:pt x="87" y="136"/>
                  </a:lnTo>
                  <a:lnTo>
                    <a:pt x="72" y="108"/>
                  </a:lnTo>
                  <a:lnTo>
                    <a:pt x="55" y="83"/>
                  </a:lnTo>
                  <a:lnTo>
                    <a:pt x="36" y="60"/>
                  </a:lnTo>
                  <a:lnTo>
                    <a:pt x="18" y="38"/>
                  </a:lnTo>
                  <a:lnTo>
                    <a:pt x="0" y="13"/>
                  </a:lnTo>
                  <a:lnTo>
                    <a:pt x="21" y="10"/>
                  </a:lnTo>
                  <a:lnTo>
                    <a:pt x="39" y="6"/>
                  </a:lnTo>
                  <a:lnTo>
                    <a:pt x="55" y="5"/>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5" name="Freeform 20"/>
            <p:cNvSpPr>
              <a:spLocks/>
            </p:cNvSpPr>
            <p:nvPr/>
          </p:nvSpPr>
          <p:spPr bwMode="auto">
            <a:xfrm>
              <a:off x="1476" y="69"/>
              <a:ext cx="52" cy="66"/>
            </a:xfrm>
            <a:custGeom>
              <a:avLst/>
              <a:gdLst>
                <a:gd name="T0" fmla="*/ 21 w 52"/>
                <a:gd name="T1" fmla="*/ 0 h 66"/>
                <a:gd name="T2" fmla="*/ 36 w 52"/>
                <a:gd name="T3" fmla="*/ 12 h 66"/>
                <a:gd name="T4" fmla="*/ 45 w 52"/>
                <a:gd name="T5" fmla="*/ 28 h 66"/>
                <a:gd name="T6" fmla="*/ 52 w 52"/>
                <a:gd name="T7" fmla="*/ 48 h 66"/>
                <a:gd name="T8" fmla="*/ 52 w 52"/>
                <a:gd name="T9" fmla="*/ 66 h 66"/>
                <a:gd name="T10" fmla="*/ 45 w 52"/>
                <a:gd name="T11" fmla="*/ 66 h 66"/>
                <a:gd name="T12" fmla="*/ 32 w 52"/>
                <a:gd name="T13" fmla="*/ 53 h 66"/>
                <a:gd name="T14" fmla="*/ 18 w 52"/>
                <a:gd name="T15" fmla="*/ 43 h 66"/>
                <a:gd name="T16" fmla="*/ 0 w 52"/>
                <a:gd name="T17" fmla="*/ 33 h 66"/>
                <a:gd name="T18" fmla="*/ 5 w 52"/>
                <a:gd name="T19" fmla="*/ 20 h 66"/>
                <a:gd name="T20" fmla="*/ 13 w 52"/>
                <a:gd name="T21" fmla="*/ 10 h 66"/>
                <a:gd name="T22" fmla="*/ 21 w 52"/>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6">
                  <a:moveTo>
                    <a:pt x="21" y="0"/>
                  </a:moveTo>
                  <a:lnTo>
                    <a:pt x="36" y="12"/>
                  </a:lnTo>
                  <a:lnTo>
                    <a:pt x="45" y="28"/>
                  </a:lnTo>
                  <a:lnTo>
                    <a:pt x="52" y="48"/>
                  </a:lnTo>
                  <a:lnTo>
                    <a:pt x="52" y="66"/>
                  </a:lnTo>
                  <a:lnTo>
                    <a:pt x="45" y="66"/>
                  </a:lnTo>
                  <a:lnTo>
                    <a:pt x="32" y="53"/>
                  </a:lnTo>
                  <a:lnTo>
                    <a:pt x="18" y="43"/>
                  </a:lnTo>
                  <a:lnTo>
                    <a:pt x="0" y="33"/>
                  </a:lnTo>
                  <a:lnTo>
                    <a:pt x="5" y="20"/>
                  </a:lnTo>
                  <a:lnTo>
                    <a:pt x="13" y="1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6" name="Freeform 21"/>
            <p:cNvSpPr>
              <a:spLocks/>
            </p:cNvSpPr>
            <p:nvPr/>
          </p:nvSpPr>
          <p:spPr bwMode="auto">
            <a:xfrm>
              <a:off x="1433" y="96"/>
              <a:ext cx="18" cy="14"/>
            </a:xfrm>
            <a:custGeom>
              <a:avLst/>
              <a:gdLst>
                <a:gd name="T0" fmla="*/ 7 w 18"/>
                <a:gd name="T1" fmla="*/ 0 h 14"/>
                <a:gd name="T2" fmla="*/ 12 w 18"/>
                <a:gd name="T3" fmla="*/ 0 h 14"/>
                <a:gd name="T4" fmla="*/ 15 w 18"/>
                <a:gd name="T5" fmla="*/ 0 h 14"/>
                <a:gd name="T6" fmla="*/ 17 w 18"/>
                <a:gd name="T7" fmla="*/ 1 h 14"/>
                <a:gd name="T8" fmla="*/ 18 w 18"/>
                <a:gd name="T9" fmla="*/ 6 h 14"/>
                <a:gd name="T10" fmla="*/ 17 w 18"/>
                <a:gd name="T11" fmla="*/ 11 h 14"/>
                <a:gd name="T12" fmla="*/ 15 w 18"/>
                <a:gd name="T13" fmla="*/ 14 h 14"/>
                <a:gd name="T14" fmla="*/ 12 w 18"/>
                <a:gd name="T15" fmla="*/ 13 h 14"/>
                <a:gd name="T16" fmla="*/ 7 w 18"/>
                <a:gd name="T17" fmla="*/ 13 h 14"/>
                <a:gd name="T18" fmla="*/ 5 w 18"/>
                <a:gd name="T19" fmla="*/ 11 h 14"/>
                <a:gd name="T20" fmla="*/ 2 w 18"/>
                <a:gd name="T21" fmla="*/ 9 h 14"/>
                <a:gd name="T22" fmla="*/ 0 w 18"/>
                <a:gd name="T23" fmla="*/ 6 h 14"/>
                <a:gd name="T24" fmla="*/ 0 w 18"/>
                <a:gd name="T25" fmla="*/ 1 h 14"/>
                <a:gd name="T26" fmla="*/ 3 w 18"/>
                <a:gd name="T27" fmla="*/ 0 h 14"/>
                <a:gd name="T28" fmla="*/ 7 w 18"/>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4">
                  <a:moveTo>
                    <a:pt x="7" y="0"/>
                  </a:moveTo>
                  <a:lnTo>
                    <a:pt x="12" y="0"/>
                  </a:lnTo>
                  <a:lnTo>
                    <a:pt x="15" y="0"/>
                  </a:lnTo>
                  <a:lnTo>
                    <a:pt x="17" y="1"/>
                  </a:lnTo>
                  <a:lnTo>
                    <a:pt x="18" y="6"/>
                  </a:lnTo>
                  <a:lnTo>
                    <a:pt x="17" y="11"/>
                  </a:lnTo>
                  <a:lnTo>
                    <a:pt x="15" y="14"/>
                  </a:lnTo>
                  <a:lnTo>
                    <a:pt x="12" y="13"/>
                  </a:lnTo>
                  <a:lnTo>
                    <a:pt x="7" y="13"/>
                  </a:lnTo>
                  <a:lnTo>
                    <a:pt x="5" y="11"/>
                  </a:lnTo>
                  <a:lnTo>
                    <a:pt x="2" y="9"/>
                  </a:lnTo>
                  <a:lnTo>
                    <a:pt x="0" y="6"/>
                  </a:lnTo>
                  <a:lnTo>
                    <a:pt x="0" y="1"/>
                  </a:lnTo>
                  <a:lnTo>
                    <a:pt x="3"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7" name="Freeform 22"/>
            <p:cNvSpPr>
              <a:spLocks/>
            </p:cNvSpPr>
            <p:nvPr/>
          </p:nvSpPr>
          <p:spPr bwMode="auto">
            <a:xfrm>
              <a:off x="1394" y="148"/>
              <a:ext cx="16" cy="13"/>
            </a:xfrm>
            <a:custGeom>
              <a:avLst/>
              <a:gdLst>
                <a:gd name="T0" fmla="*/ 3 w 16"/>
                <a:gd name="T1" fmla="*/ 0 h 13"/>
                <a:gd name="T2" fmla="*/ 7 w 16"/>
                <a:gd name="T3" fmla="*/ 0 h 13"/>
                <a:gd name="T4" fmla="*/ 11 w 16"/>
                <a:gd name="T5" fmla="*/ 2 h 13"/>
                <a:gd name="T6" fmla="*/ 13 w 16"/>
                <a:gd name="T7" fmla="*/ 3 h 13"/>
                <a:gd name="T8" fmla="*/ 16 w 16"/>
                <a:gd name="T9" fmla="*/ 6 h 13"/>
                <a:gd name="T10" fmla="*/ 15 w 16"/>
                <a:gd name="T11" fmla="*/ 10 h 13"/>
                <a:gd name="T12" fmla="*/ 13 w 16"/>
                <a:gd name="T13" fmla="*/ 11 h 13"/>
                <a:gd name="T14" fmla="*/ 10 w 16"/>
                <a:gd name="T15" fmla="*/ 13 h 13"/>
                <a:gd name="T16" fmla="*/ 7 w 16"/>
                <a:gd name="T17" fmla="*/ 13 h 13"/>
                <a:gd name="T18" fmla="*/ 3 w 16"/>
                <a:gd name="T19" fmla="*/ 11 h 13"/>
                <a:gd name="T20" fmla="*/ 2 w 16"/>
                <a:gd name="T21" fmla="*/ 10 h 13"/>
                <a:gd name="T22" fmla="*/ 0 w 16"/>
                <a:gd name="T23" fmla="*/ 6 h 13"/>
                <a:gd name="T24" fmla="*/ 0 w 16"/>
                <a:gd name="T25" fmla="*/ 2 h 13"/>
                <a:gd name="T26" fmla="*/ 3 w 16"/>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3">
                  <a:moveTo>
                    <a:pt x="3" y="0"/>
                  </a:moveTo>
                  <a:lnTo>
                    <a:pt x="7" y="0"/>
                  </a:lnTo>
                  <a:lnTo>
                    <a:pt x="11" y="2"/>
                  </a:lnTo>
                  <a:lnTo>
                    <a:pt x="13" y="3"/>
                  </a:lnTo>
                  <a:lnTo>
                    <a:pt x="16" y="6"/>
                  </a:lnTo>
                  <a:lnTo>
                    <a:pt x="15" y="10"/>
                  </a:lnTo>
                  <a:lnTo>
                    <a:pt x="13" y="11"/>
                  </a:lnTo>
                  <a:lnTo>
                    <a:pt x="10" y="13"/>
                  </a:lnTo>
                  <a:lnTo>
                    <a:pt x="7" y="13"/>
                  </a:lnTo>
                  <a:lnTo>
                    <a:pt x="3" y="11"/>
                  </a:lnTo>
                  <a:lnTo>
                    <a:pt x="2" y="10"/>
                  </a:lnTo>
                  <a:lnTo>
                    <a:pt x="0" y="6"/>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8" name="Freeform 23"/>
            <p:cNvSpPr>
              <a:spLocks/>
            </p:cNvSpPr>
            <p:nvPr/>
          </p:nvSpPr>
          <p:spPr bwMode="auto">
            <a:xfrm>
              <a:off x="1564" y="195"/>
              <a:ext cx="23" cy="17"/>
            </a:xfrm>
            <a:custGeom>
              <a:avLst/>
              <a:gdLst>
                <a:gd name="T0" fmla="*/ 8 w 23"/>
                <a:gd name="T1" fmla="*/ 0 h 17"/>
                <a:gd name="T2" fmla="*/ 13 w 23"/>
                <a:gd name="T3" fmla="*/ 0 h 17"/>
                <a:gd name="T4" fmla="*/ 18 w 23"/>
                <a:gd name="T5" fmla="*/ 2 h 17"/>
                <a:gd name="T6" fmla="*/ 21 w 23"/>
                <a:gd name="T7" fmla="*/ 5 h 17"/>
                <a:gd name="T8" fmla="*/ 23 w 23"/>
                <a:gd name="T9" fmla="*/ 8 h 17"/>
                <a:gd name="T10" fmla="*/ 23 w 23"/>
                <a:gd name="T11" fmla="*/ 13 h 17"/>
                <a:gd name="T12" fmla="*/ 20 w 23"/>
                <a:gd name="T13" fmla="*/ 17 h 17"/>
                <a:gd name="T14" fmla="*/ 15 w 23"/>
                <a:gd name="T15" fmla="*/ 17 h 17"/>
                <a:gd name="T16" fmla="*/ 10 w 23"/>
                <a:gd name="T17" fmla="*/ 17 h 17"/>
                <a:gd name="T18" fmla="*/ 5 w 23"/>
                <a:gd name="T19" fmla="*/ 13 h 17"/>
                <a:gd name="T20" fmla="*/ 2 w 23"/>
                <a:gd name="T21" fmla="*/ 12 h 17"/>
                <a:gd name="T22" fmla="*/ 0 w 23"/>
                <a:gd name="T23" fmla="*/ 7 h 17"/>
                <a:gd name="T24" fmla="*/ 0 w 23"/>
                <a:gd name="T25" fmla="*/ 2 h 17"/>
                <a:gd name="T26" fmla="*/ 5 w 23"/>
                <a:gd name="T27" fmla="*/ 0 h 17"/>
                <a:gd name="T28" fmla="*/ 8 w 23"/>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7">
                  <a:moveTo>
                    <a:pt x="8" y="0"/>
                  </a:moveTo>
                  <a:lnTo>
                    <a:pt x="13" y="0"/>
                  </a:lnTo>
                  <a:lnTo>
                    <a:pt x="18" y="2"/>
                  </a:lnTo>
                  <a:lnTo>
                    <a:pt x="21" y="5"/>
                  </a:lnTo>
                  <a:lnTo>
                    <a:pt x="23" y="8"/>
                  </a:lnTo>
                  <a:lnTo>
                    <a:pt x="23" y="13"/>
                  </a:lnTo>
                  <a:lnTo>
                    <a:pt x="20" y="17"/>
                  </a:lnTo>
                  <a:lnTo>
                    <a:pt x="15" y="17"/>
                  </a:lnTo>
                  <a:lnTo>
                    <a:pt x="10" y="17"/>
                  </a:lnTo>
                  <a:lnTo>
                    <a:pt x="5" y="13"/>
                  </a:lnTo>
                  <a:lnTo>
                    <a:pt x="2" y="12"/>
                  </a:lnTo>
                  <a:lnTo>
                    <a:pt x="0" y="7"/>
                  </a:lnTo>
                  <a:lnTo>
                    <a:pt x="0" y="2"/>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9" name="Freeform 24"/>
            <p:cNvSpPr>
              <a:spLocks/>
            </p:cNvSpPr>
            <p:nvPr/>
          </p:nvSpPr>
          <p:spPr bwMode="auto">
            <a:xfrm>
              <a:off x="1405" y="221"/>
              <a:ext cx="15" cy="12"/>
            </a:xfrm>
            <a:custGeom>
              <a:avLst/>
              <a:gdLst>
                <a:gd name="T0" fmla="*/ 0 w 15"/>
                <a:gd name="T1" fmla="*/ 0 h 12"/>
                <a:gd name="T2" fmla="*/ 15 w 15"/>
                <a:gd name="T3" fmla="*/ 0 h 12"/>
                <a:gd name="T4" fmla="*/ 15 w 15"/>
                <a:gd name="T5" fmla="*/ 4 h 12"/>
                <a:gd name="T6" fmla="*/ 15 w 15"/>
                <a:gd name="T7" fmla="*/ 7 h 12"/>
                <a:gd name="T8" fmla="*/ 14 w 15"/>
                <a:gd name="T9" fmla="*/ 9 h 12"/>
                <a:gd name="T10" fmla="*/ 12 w 15"/>
                <a:gd name="T11" fmla="*/ 10 h 12"/>
                <a:gd name="T12" fmla="*/ 10 w 15"/>
                <a:gd name="T13" fmla="*/ 12 h 12"/>
                <a:gd name="T14" fmla="*/ 5 w 15"/>
                <a:gd name="T15" fmla="*/ 10 h 12"/>
                <a:gd name="T16" fmla="*/ 2 w 15"/>
                <a:gd name="T17" fmla="*/ 9 h 12"/>
                <a:gd name="T18" fmla="*/ 0 w 15"/>
                <a:gd name="T19" fmla="*/ 5 h 12"/>
                <a:gd name="T20" fmla="*/ 0 w 15"/>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2">
                  <a:moveTo>
                    <a:pt x="0" y="0"/>
                  </a:moveTo>
                  <a:lnTo>
                    <a:pt x="15" y="0"/>
                  </a:lnTo>
                  <a:lnTo>
                    <a:pt x="15" y="4"/>
                  </a:lnTo>
                  <a:lnTo>
                    <a:pt x="15" y="7"/>
                  </a:lnTo>
                  <a:lnTo>
                    <a:pt x="14" y="9"/>
                  </a:lnTo>
                  <a:lnTo>
                    <a:pt x="12" y="10"/>
                  </a:lnTo>
                  <a:lnTo>
                    <a:pt x="10" y="12"/>
                  </a:lnTo>
                  <a:lnTo>
                    <a:pt x="5" y="10"/>
                  </a:lnTo>
                  <a:lnTo>
                    <a:pt x="2" y="9"/>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0" name="Freeform 25"/>
            <p:cNvSpPr>
              <a:spLocks/>
            </p:cNvSpPr>
            <p:nvPr/>
          </p:nvSpPr>
          <p:spPr bwMode="auto">
            <a:xfrm>
              <a:off x="1417" y="230"/>
              <a:ext cx="46" cy="19"/>
            </a:xfrm>
            <a:custGeom>
              <a:avLst/>
              <a:gdLst>
                <a:gd name="T0" fmla="*/ 34 w 46"/>
                <a:gd name="T1" fmla="*/ 0 h 19"/>
                <a:gd name="T2" fmla="*/ 46 w 46"/>
                <a:gd name="T3" fmla="*/ 3 h 19"/>
                <a:gd name="T4" fmla="*/ 41 w 46"/>
                <a:gd name="T5" fmla="*/ 11 h 19"/>
                <a:gd name="T6" fmla="*/ 33 w 46"/>
                <a:gd name="T7" fmla="*/ 16 h 19"/>
                <a:gd name="T8" fmla="*/ 21 w 46"/>
                <a:gd name="T9" fmla="*/ 19 h 19"/>
                <a:gd name="T10" fmla="*/ 10 w 46"/>
                <a:gd name="T11" fmla="*/ 19 h 19"/>
                <a:gd name="T12" fmla="*/ 0 w 46"/>
                <a:gd name="T13" fmla="*/ 14 h 19"/>
                <a:gd name="T14" fmla="*/ 8 w 46"/>
                <a:gd name="T15" fmla="*/ 6 h 19"/>
                <a:gd name="T16" fmla="*/ 21 w 46"/>
                <a:gd name="T17" fmla="*/ 1 h 19"/>
                <a:gd name="T18" fmla="*/ 34 w 4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34" y="0"/>
                  </a:moveTo>
                  <a:lnTo>
                    <a:pt x="46" y="3"/>
                  </a:lnTo>
                  <a:lnTo>
                    <a:pt x="41" y="11"/>
                  </a:lnTo>
                  <a:lnTo>
                    <a:pt x="33" y="16"/>
                  </a:lnTo>
                  <a:lnTo>
                    <a:pt x="21" y="19"/>
                  </a:lnTo>
                  <a:lnTo>
                    <a:pt x="10" y="19"/>
                  </a:lnTo>
                  <a:lnTo>
                    <a:pt x="0" y="14"/>
                  </a:lnTo>
                  <a:lnTo>
                    <a:pt x="8" y="6"/>
                  </a:lnTo>
                  <a:lnTo>
                    <a:pt x="21"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1" name="Freeform 26"/>
            <p:cNvSpPr>
              <a:spLocks/>
            </p:cNvSpPr>
            <p:nvPr/>
          </p:nvSpPr>
          <p:spPr bwMode="auto">
            <a:xfrm>
              <a:off x="1391" y="233"/>
              <a:ext cx="13" cy="11"/>
            </a:xfrm>
            <a:custGeom>
              <a:avLst/>
              <a:gdLst>
                <a:gd name="T0" fmla="*/ 5 w 13"/>
                <a:gd name="T1" fmla="*/ 0 h 11"/>
                <a:gd name="T2" fmla="*/ 8 w 13"/>
                <a:gd name="T3" fmla="*/ 0 h 11"/>
                <a:gd name="T4" fmla="*/ 10 w 13"/>
                <a:gd name="T5" fmla="*/ 0 h 11"/>
                <a:gd name="T6" fmla="*/ 11 w 13"/>
                <a:gd name="T7" fmla="*/ 3 h 11"/>
                <a:gd name="T8" fmla="*/ 13 w 13"/>
                <a:gd name="T9" fmla="*/ 5 h 11"/>
                <a:gd name="T10" fmla="*/ 13 w 13"/>
                <a:gd name="T11" fmla="*/ 10 h 11"/>
                <a:gd name="T12" fmla="*/ 10 w 13"/>
                <a:gd name="T13" fmla="*/ 11 h 11"/>
                <a:gd name="T14" fmla="*/ 6 w 13"/>
                <a:gd name="T15" fmla="*/ 11 h 11"/>
                <a:gd name="T16" fmla="*/ 3 w 13"/>
                <a:gd name="T17" fmla="*/ 10 h 11"/>
                <a:gd name="T18" fmla="*/ 1 w 13"/>
                <a:gd name="T19" fmla="*/ 8 h 11"/>
                <a:gd name="T20" fmla="*/ 0 w 13"/>
                <a:gd name="T21" fmla="*/ 5 h 11"/>
                <a:gd name="T22" fmla="*/ 0 w 13"/>
                <a:gd name="T23" fmla="*/ 0 h 11"/>
                <a:gd name="T24" fmla="*/ 5 w 13"/>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5" y="0"/>
                  </a:moveTo>
                  <a:lnTo>
                    <a:pt x="8" y="0"/>
                  </a:lnTo>
                  <a:lnTo>
                    <a:pt x="10" y="0"/>
                  </a:lnTo>
                  <a:lnTo>
                    <a:pt x="11" y="3"/>
                  </a:lnTo>
                  <a:lnTo>
                    <a:pt x="13" y="5"/>
                  </a:lnTo>
                  <a:lnTo>
                    <a:pt x="13" y="10"/>
                  </a:lnTo>
                  <a:lnTo>
                    <a:pt x="10" y="11"/>
                  </a:lnTo>
                  <a:lnTo>
                    <a:pt x="6" y="11"/>
                  </a:lnTo>
                  <a:lnTo>
                    <a:pt x="3" y="10"/>
                  </a:lnTo>
                  <a:lnTo>
                    <a:pt x="1" y="8"/>
                  </a:lnTo>
                  <a:lnTo>
                    <a:pt x="0" y="5"/>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2" name="Freeform 27"/>
            <p:cNvSpPr>
              <a:spLocks/>
            </p:cNvSpPr>
            <p:nvPr/>
          </p:nvSpPr>
          <p:spPr bwMode="auto">
            <a:xfrm>
              <a:off x="1448" y="251"/>
              <a:ext cx="20" cy="15"/>
            </a:xfrm>
            <a:custGeom>
              <a:avLst/>
              <a:gdLst>
                <a:gd name="T0" fmla="*/ 8 w 20"/>
                <a:gd name="T1" fmla="*/ 0 h 15"/>
                <a:gd name="T2" fmla="*/ 11 w 20"/>
                <a:gd name="T3" fmla="*/ 0 h 15"/>
                <a:gd name="T4" fmla="*/ 15 w 20"/>
                <a:gd name="T5" fmla="*/ 2 h 15"/>
                <a:gd name="T6" fmla="*/ 18 w 20"/>
                <a:gd name="T7" fmla="*/ 3 h 15"/>
                <a:gd name="T8" fmla="*/ 20 w 20"/>
                <a:gd name="T9" fmla="*/ 6 h 15"/>
                <a:gd name="T10" fmla="*/ 20 w 20"/>
                <a:gd name="T11" fmla="*/ 10 h 15"/>
                <a:gd name="T12" fmla="*/ 16 w 20"/>
                <a:gd name="T13" fmla="*/ 11 h 15"/>
                <a:gd name="T14" fmla="*/ 15 w 20"/>
                <a:gd name="T15" fmla="*/ 13 h 15"/>
                <a:gd name="T16" fmla="*/ 15 w 20"/>
                <a:gd name="T17" fmla="*/ 15 h 15"/>
                <a:gd name="T18" fmla="*/ 10 w 20"/>
                <a:gd name="T19" fmla="*/ 15 h 15"/>
                <a:gd name="T20" fmla="*/ 6 w 20"/>
                <a:gd name="T21" fmla="*/ 13 h 15"/>
                <a:gd name="T22" fmla="*/ 5 w 20"/>
                <a:gd name="T23" fmla="*/ 10 h 15"/>
                <a:gd name="T24" fmla="*/ 2 w 20"/>
                <a:gd name="T25" fmla="*/ 8 h 15"/>
                <a:gd name="T26" fmla="*/ 0 w 20"/>
                <a:gd name="T27" fmla="*/ 5 h 15"/>
                <a:gd name="T28" fmla="*/ 2 w 20"/>
                <a:gd name="T29" fmla="*/ 3 h 15"/>
                <a:gd name="T30" fmla="*/ 5 w 20"/>
                <a:gd name="T31" fmla="*/ 2 h 15"/>
                <a:gd name="T32" fmla="*/ 8 w 20"/>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5">
                  <a:moveTo>
                    <a:pt x="8" y="0"/>
                  </a:moveTo>
                  <a:lnTo>
                    <a:pt x="11" y="0"/>
                  </a:lnTo>
                  <a:lnTo>
                    <a:pt x="15" y="2"/>
                  </a:lnTo>
                  <a:lnTo>
                    <a:pt x="18" y="3"/>
                  </a:lnTo>
                  <a:lnTo>
                    <a:pt x="20" y="6"/>
                  </a:lnTo>
                  <a:lnTo>
                    <a:pt x="20" y="10"/>
                  </a:lnTo>
                  <a:lnTo>
                    <a:pt x="16" y="11"/>
                  </a:lnTo>
                  <a:lnTo>
                    <a:pt x="15" y="13"/>
                  </a:lnTo>
                  <a:lnTo>
                    <a:pt x="15" y="15"/>
                  </a:lnTo>
                  <a:lnTo>
                    <a:pt x="10" y="15"/>
                  </a:lnTo>
                  <a:lnTo>
                    <a:pt x="6" y="13"/>
                  </a:lnTo>
                  <a:lnTo>
                    <a:pt x="5" y="10"/>
                  </a:lnTo>
                  <a:lnTo>
                    <a:pt x="2" y="8"/>
                  </a:lnTo>
                  <a:lnTo>
                    <a:pt x="0" y="5"/>
                  </a:lnTo>
                  <a:lnTo>
                    <a:pt x="2" y="3"/>
                  </a:lnTo>
                  <a:lnTo>
                    <a:pt x="5"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3" name="Freeform 28"/>
            <p:cNvSpPr>
              <a:spLocks/>
            </p:cNvSpPr>
            <p:nvPr/>
          </p:nvSpPr>
          <p:spPr bwMode="auto">
            <a:xfrm>
              <a:off x="1902" y="825"/>
              <a:ext cx="13" cy="16"/>
            </a:xfrm>
            <a:custGeom>
              <a:avLst/>
              <a:gdLst>
                <a:gd name="T0" fmla="*/ 2 w 13"/>
                <a:gd name="T1" fmla="*/ 0 h 16"/>
                <a:gd name="T2" fmla="*/ 7 w 13"/>
                <a:gd name="T3" fmla="*/ 0 h 16"/>
                <a:gd name="T4" fmla="*/ 10 w 13"/>
                <a:gd name="T5" fmla="*/ 1 h 16"/>
                <a:gd name="T6" fmla="*/ 12 w 13"/>
                <a:gd name="T7" fmla="*/ 3 h 16"/>
                <a:gd name="T8" fmla="*/ 13 w 13"/>
                <a:gd name="T9" fmla="*/ 6 h 16"/>
                <a:gd name="T10" fmla="*/ 13 w 13"/>
                <a:gd name="T11" fmla="*/ 10 h 16"/>
                <a:gd name="T12" fmla="*/ 12 w 13"/>
                <a:gd name="T13" fmla="*/ 13 h 16"/>
                <a:gd name="T14" fmla="*/ 10 w 13"/>
                <a:gd name="T15" fmla="*/ 16 h 16"/>
                <a:gd name="T16" fmla="*/ 5 w 13"/>
                <a:gd name="T17" fmla="*/ 14 h 16"/>
                <a:gd name="T18" fmla="*/ 2 w 13"/>
                <a:gd name="T19" fmla="*/ 13 h 16"/>
                <a:gd name="T20" fmla="*/ 0 w 13"/>
                <a:gd name="T21" fmla="*/ 10 h 16"/>
                <a:gd name="T22" fmla="*/ 0 w 13"/>
                <a:gd name="T23" fmla="*/ 6 h 16"/>
                <a:gd name="T24" fmla="*/ 0 w 13"/>
                <a:gd name="T25" fmla="*/ 3 h 16"/>
                <a:gd name="T26" fmla="*/ 2 w 13"/>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6">
                  <a:moveTo>
                    <a:pt x="2" y="0"/>
                  </a:moveTo>
                  <a:lnTo>
                    <a:pt x="7" y="0"/>
                  </a:lnTo>
                  <a:lnTo>
                    <a:pt x="10" y="1"/>
                  </a:lnTo>
                  <a:lnTo>
                    <a:pt x="12" y="3"/>
                  </a:lnTo>
                  <a:lnTo>
                    <a:pt x="13" y="6"/>
                  </a:lnTo>
                  <a:lnTo>
                    <a:pt x="13" y="10"/>
                  </a:lnTo>
                  <a:lnTo>
                    <a:pt x="12" y="13"/>
                  </a:lnTo>
                  <a:lnTo>
                    <a:pt x="10" y="16"/>
                  </a:lnTo>
                  <a:lnTo>
                    <a:pt x="5" y="14"/>
                  </a:lnTo>
                  <a:lnTo>
                    <a:pt x="2" y="13"/>
                  </a:lnTo>
                  <a:lnTo>
                    <a:pt x="0" y="10"/>
                  </a:lnTo>
                  <a:lnTo>
                    <a:pt x="0" y="6"/>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4" name="Freeform 29"/>
            <p:cNvSpPr>
              <a:spLocks/>
            </p:cNvSpPr>
            <p:nvPr/>
          </p:nvSpPr>
          <p:spPr bwMode="auto">
            <a:xfrm>
              <a:off x="5" y="1070"/>
              <a:ext cx="1268" cy="1424"/>
            </a:xfrm>
            <a:custGeom>
              <a:avLst/>
              <a:gdLst>
                <a:gd name="T0" fmla="*/ 998 w 1268"/>
                <a:gd name="T1" fmla="*/ 52 h 1424"/>
                <a:gd name="T2" fmla="*/ 1065 w 1268"/>
                <a:gd name="T3" fmla="*/ 180 h 1424"/>
                <a:gd name="T4" fmla="*/ 1155 w 1268"/>
                <a:gd name="T5" fmla="*/ 131 h 1424"/>
                <a:gd name="T6" fmla="*/ 1167 w 1268"/>
                <a:gd name="T7" fmla="*/ 116 h 1424"/>
                <a:gd name="T8" fmla="*/ 1198 w 1268"/>
                <a:gd name="T9" fmla="*/ 127 h 1424"/>
                <a:gd name="T10" fmla="*/ 1194 w 1268"/>
                <a:gd name="T11" fmla="*/ 136 h 1424"/>
                <a:gd name="T12" fmla="*/ 1188 w 1268"/>
                <a:gd name="T13" fmla="*/ 165 h 1424"/>
                <a:gd name="T14" fmla="*/ 1253 w 1268"/>
                <a:gd name="T15" fmla="*/ 206 h 1424"/>
                <a:gd name="T16" fmla="*/ 1152 w 1268"/>
                <a:gd name="T17" fmla="*/ 454 h 1424"/>
                <a:gd name="T18" fmla="*/ 1065 w 1268"/>
                <a:gd name="T19" fmla="*/ 584 h 1424"/>
                <a:gd name="T20" fmla="*/ 1013 w 1268"/>
                <a:gd name="T21" fmla="*/ 713 h 1424"/>
                <a:gd name="T22" fmla="*/ 1018 w 1268"/>
                <a:gd name="T23" fmla="*/ 731 h 1424"/>
                <a:gd name="T24" fmla="*/ 1034 w 1268"/>
                <a:gd name="T25" fmla="*/ 726 h 1424"/>
                <a:gd name="T26" fmla="*/ 1052 w 1268"/>
                <a:gd name="T27" fmla="*/ 778 h 1424"/>
                <a:gd name="T28" fmla="*/ 1020 w 1268"/>
                <a:gd name="T29" fmla="*/ 775 h 1424"/>
                <a:gd name="T30" fmla="*/ 959 w 1268"/>
                <a:gd name="T31" fmla="*/ 777 h 1424"/>
                <a:gd name="T32" fmla="*/ 966 w 1268"/>
                <a:gd name="T33" fmla="*/ 750 h 1424"/>
                <a:gd name="T34" fmla="*/ 908 w 1268"/>
                <a:gd name="T35" fmla="*/ 759 h 1424"/>
                <a:gd name="T36" fmla="*/ 886 w 1268"/>
                <a:gd name="T37" fmla="*/ 801 h 1424"/>
                <a:gd name="T38" fmla="*/ 781 w 1268"/>
                <a:gd name="T39" fmla="*/ 875 h 1424"/>
                <a:gd name="T40" fmla="*/ 719 w 1268"/>
                <a:gd name="T41" fmla="*/ 1059 h 1424"/>
                <a:gd name="T42" fmla="*/ 688 w 1268"/>
                <a:gd name="T43" fmla="*/ 1161 h 1424"/>
                <a:gd name="T44" fmla="*/ 673 w 1268"/>
                <a:gd name="T45" fmla="*/ 1216 h 1424"/>
                <a:gd name="T46" fmla="*/ 689 w 1268"/>
                <a:gd name="T47" fmla="*/ 1228 h 1424"/>
                <a:gd name="T48" fmla="*/ 671 w 1268"/>
                <a:gd name="T49" fmla="*/ 1244 h 1424"/>
                <a:gd name="T50" fmla="*/ 539 w 1268"/>
                <a:gd name="T51" fmla="*/ 1357 h 1424"/>
                <a:gd name="T52" fmla="*/ 524 w 1268"/>
                <a:gd name="T53" fmla="*/ 1380 h 1424"/>
                <a:gd name="T54" fmla="*/ 477 w 1268"/>
                <a:gd name="T55" fmla="*/ 1414 h 1424"/>
                <a:gd name="T56" fmla="*/ 363 w 1268"/>
                <a:gd name="T57" fmla="*/ 1404 h 1424"/>
                <a:gd name="T58" fmla="*/ 320 w 1268"/>
                <a:gd name="T59" fmla="*/ 1409 h 1424"/>
                <a:gd name="T60" fmla="*/ 305 w 1268"/>
                <a:gd name="T61" fmla="*/ 1411 h 1424"/>
                <a:gd name="T62" fmla="*/ 300 w 1268"/>
                <a:gd name="T63" fmla="*/ 1381 h 1424"/>
                <a:gd name="T64" fmla="*/ 161 w 1268"/>
                <a:gd name="T65" fmla="*/ 1329 h 1424"/>
                <a:gd name="T66" fmla="*/ 73 w 1268"/>
                <a:gd name="T67" fmla="*/ 1345 h 1424"/>
                <a:gd name="T68" fmla="*/ 29 w 1268"/>
                <a:gd name="T69" fmla="*/ 1308 h 1424"/>
                <a:gd name="T70" fmla="*/ 14 w 1268"/>
                <a:gd name="T71" fmla="*/ 1296 h 1424"/>
                <a:gd name="T72" fmla="*/ 67 w 1268"/>
                <a:gd name="T73" fmla="*/ 1238 h 1424"/>
                <a:gd name="T74" fmla="*/ 52 w 1268"/>
                <a:gd name="T75" fmla="*/ 1226 h 1424"/>
                <a:gd name="T76" fmla="*/ 39 w 1268"/>
                <a:gd name="T77" fmla="*/ 1190 h 1424"/>
                <a:gd name="T78" fmla="*/ 58 w 1268"/>
                <a:gd name="T79" fmla="*/ 1157 h 1424"/>
                <a:gd name="T80" fmla="*/ 90 w 1268"/>
                <a:gd name="T81" fmla="*/ 1161 h 1424"/>
                <a:gd name="T82" fmla="*/ 93 w 1268"/>
                <a:gd name="T83" fmla="*/ 1138 h 1424"/>
                <a:gd name="T84" fmla="*/ 94 w 1268"/>
                <a:gd name="T85" fmla="*/ 1126 h 1424"/>
                <a:gd name="T86" fmla="*/ 78 w 1268"/>
                <a:gd name="T87" fmla="*/ 1121 h 1424"/>
                <a:gd name="T88" fmla="*/ 65 w 1268"/>
                <a:gd name="T89" fmla="*/ 1102 h 1424"/>
                <a:gd name="T90" fmla="*/ 85 w 1268"/>
                <a:gd name="T91" fmla="*/ 1092 h 1424"/>
                <a:gd name="T92" fmla="*/ 98 w 1268"/>
                <a:gd name="T93" fmla="*/ 1087 h 1424"/>
                <a:gd name="T94" fmla="*/ 93 w 1268"/>
                <a:gd name="T95" fmla="*/ 1068 h 1424"/>
                <a:gd name="T96" fmla="*/ 137 w 1268"/>
                <a:gd name="T97" fmla="*/ 1014 h 1424"/>
                <a:gd name="T98" fmla="*/ 158 w 1268"/>
                <a:gd name="T99" fmla="*/ 1009 h 1424"/>
                <a:gd name="T100" fmla="*/ 170 w 1268"/>
                <a:gd name="T101" fmla="*/ 997 h 1424"/>
                <a:gd name="T102" fmla="*/ 209 w 1268"/>
                <a:gd name="T103" fmla="*/ 968 h 1424"/>
                <a:gd name="T104" fmla="*/ 242 w 1268"/>
                <a:gd name="T105" fmla="*/ 899 h 1424"/>
                <a:gd name="T106" fmla="*/ 289 w 1268"/>
                <a:gd name="T107" fmla="*/ 832 h 1424"/>
                <a:gd name="T108" fmla="*/ 475 w 1268"/>
                <a:gd name="T109" fmla="*/ 719 h 1424"/>
                <a:gd name="T110" fmla="*/ 624 w 1268"/>
                <a:gd name="T111" fmla="*/ 590 h 1424"/>
                <a:gd name="T112" fmla="*/ 778 w 1268"/>
                <a:gd name="T113" fmla="*/ 293 h 1424"/>
                <a:gd name="T114" fmla="*/ 925 w 1268"/>
                <a:gd name="T115" fmla="*/ 56 h 1424"/>
                <a:gd name="T116" fmla="*/ 975 w 1268"/>
                <a:gd name="T117" fmla="*/ 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8" h="1424">
                  <a:moveTo>
                    <a:pt x="990" y="0"/>
                  </a:moveTo>
                  <a:lnTo>
                    <a:pt x="1007" y="0"/>
                  </a:lnTo>
                  <a:lnTo>
                    <a:pt x="1024" y="2"/>
                  </a:lnTo>
                  <a:lnTo>
                    <a:pt x="1044" y="2"/>
                  </a:lnTo>
                  <a:lnTo>
                    <a:pt x="1034" y="10"/>
                  </a:lnTo>
                  <a:lnTo>
                    <a:pt x="1024" y="13"/>
                  </a:lnTo>
                  <a:lnTo>
                    <a:pt x="1015" y="18"/>
                  </a:lnTo>
                  <a:lnTo>
                    <a:pt x="1005" y="21"/>
                  </a:lnTo>
                  <a:lnTo>
                    <a:pt x="998" y="29"/>
                  </a:lnTo>
                  <a:lnTo>
                    <a:pt x="997" y="41"/>
                  </a:lnTo>
                  <a:lnTo>
                    <a:pt x="998" y="52"/>
                  </a:lnTo>
                  <a:lnTo>
                    <a:pt x="1007" y="64"/>
                  </a:lnTo>
                  <a:lnTo>
                    <a:pt x="1018" y="72"/>
                  </a:lnTo>
                  <a:lnTo>
                    <a:pt x="1033" y="75"/>
                  </a:lnTo>
                  <a:lnTo>
                    <a:pt x="1051" y="70"/>
                  </a:lnTo>
                  <a:lnTo>
                    <a:pt x="1056" y="80"/>
                  </a:lnTo>
                  <a:lnTo>
                    <a:pt x="1060" y="92"/>
                  </a:lnTo>
                  <a:lnTo>
                    <a:pt x="1062" y="103"/>
                  </a:lnTo>
                  <a:lnTo>
                    <a:pt x="1060" y="114"/>
                  </a:lnTo>
                  <a:lnTo>
                    <a:pt x="1052" y="123"/>
                  </a:lnTo>
                  <a:lnTo>
                    <a:pt x="1060" y="150"/>
                  </a:lnTo>
                  <a:lnTo>
                    <a:pt x="1065" y="180"/>
                  </a:lnTo>
                  <a:lnTo>
                    <a:pt x="1070" y="185"/>
                  </a:lnTo>
                  <a:lnTo>
                    <a:pt x="1082" y="186"/>
                  </a:lnTo>
                  <a:lnTo>
                    <a:pt x="1093" y="186"/>
                  </a:lnTo>
                  <a:lnTo>
                    <a:pt x="1100" y="172"/>
                  </a:lnTo>
                  <a:lnTo>
                    <a:pt x="1109" y="160"/>
                  </a:lnTo>
                  <a:lnTo>
                    <a:pt x="1123" y="150"/>
                  </a:lnTo>
                  <a:lnTo>
                    <a:pt x="1134" y="142"/>
                  </a:lnTo>
                  <a:lnTo>
                    <a:pt x="1145" y="131"/>
                  </a:lnTo>
                  <a:lnTo>
                    <a:pt x="1149" y="129"/>
                  </a:lnTo>
                  <a:lnTo>
                    <a:pt x="1152" y="131"/>
                  </a:lnTo>
                  <a:lnTo>
                    <a:pt x="1155" y="131"/>
                  </a:lnTo>
                  <a:lnTo>
                    <a:pt x="1157" y="132"/>
                  </a:lnTo>
                  <a:lnTo>
                    <a:pt x="1160" y="134"/>
                  </a:lnTo>
                  <a:lnTo>
                    <a:pt x="1162" y="134"/>
                  </a:lnTo>
                  <a:lnTo>
                    <a:pt x="1167" y="134"/>
                  </a:lnTo>
                  <a:lnTo>
                    <a:pt x="1170" y="132"/>
                  </a:lnTo>
                  <a:lnTo>
                    <a:pt x="1170" y="131"/>
                  </a:lnTo>
                  <a:lnTo>
                    <a:pt x="1170" y="127"/>
                  </a:lnTo>
                  <a:lnTo>
                    <a:pt x="1168" y="126"/>
                  </a:lnTo>
                  <a:lnTo>
                    <a:pt x="1168" y="123"/>
                  </a:lnTo>
                  <a:lnTo>
                    <a:pt x="1167" y="119"/>
                  </a:lnTo>
                  <a:lnTo>
                    <a:pt x="1167" y="116"/>
                  </a:lnTo>
                  <a:lnTo>
                    <a:pt x="1168" y="113"/>
                  </a:lnTo>
                  <a:lnTo>
                    <a:pt x="1181" y="111"/>
                  </a:lnTo>
                  <a:lnTo>
                    <a:pt x="1194" y="106"/>
                  </a:lnTo>
                  <a:lnTo>
                    <a:pt x="1204" y="101"/>
                  </a:lnTo>
                  <a:lnTo>
                    <a:pt x="1216" y="96"/>
                  </a:lnTo>
                  <a:lnTo>
                    <a:pt x="1227" y="96"/>
                  </a:lnTo>
                  <a:lnTo>
                    <a:pt x="1222" y="109"/>
                  </a:lnTo>
                  <a:lnTo>
                    <a:pt x="1214" y="121"/>
                  </a:lnTo>
                  <a:lnTo>
                    <a:pt x="1201" y="127"/>
                  </a:lnTo>
                  <a:lnTo>
                    <a:pt x="1199" y="127"/>
                  </a:lnTo>
                  <a:lnTo>
                    <a:pt x="1198" y="127"/>
                  </a:lnTo>
                  <a:lnTo>
                    <a:pt x="1194" y="127"/>
                  </a:lnTo>
                  <a:lnTo>
                    <a:pt x="1191" y="127"/>
                  </a:lnTo>
                  <a:lnTo>
                    <a:pt x="1190" y="127"/>
                  </a:lnTo>
                  <a:lnTo>
                    <a:pt x="1188" y="127"/>
                  </a:lnTo>
                  <a:lnTo>
                    <a:pt x="1186" y="129"/>
                  </a:lnTo>
                  <a:lnTo>
                    <a:pt x="1185" y="131"/>
                  </a:lnTo>
                  <a:lnTo>
                    <a:pt x="1185" y="134"/>
                  </a:lnTo>
                  <a:lnTo>
                    <a:pt x="1188" y="137"/>
                  </a:lnTo>
                  <a:lnTo>
                    <a:pt x="1190" y="137"/>
                  </a:lnTo>
                  <a:lnTo>
                    <a:pt x="1193" y="137"/>
                  </a:lnTo>
                  <a:lnTo>
                    <a:pt x="1194" y="136"/>
                  </a:lnTo>
                  <a:lnTo>
                    <a:pt x="1198" y="134"/>
                  </a:lnTo>
                  <a:lnTo>
                    <a:pt x="1201" y="132"/>
                  </a:lnTo>
                  <a:lnTo>
                    <a:pt x="1204" y="132"/>
                  </a:lnTo>
                  <a:lnTo>
                    <a:pt x="1204" y="139"/>
                  </a:lnTo>
                  <a:lnTo>
                    <a:pt x="1203" y="144"/>
                  </a:lnTo>
                  <a:lnTo>
                    <a:pt x="1199" y="149"/>
                  </a:lnTo>
                  <a:lnTo>
                    <a:pt x="1196" y="152"/>
                  </a:lnTo>
                  <a:lnTo>
                    <a:pt x="1191" y="154"/>
                  </a:lnTo>
                  <a:lnTo>
                    <a:pt x="1185" y="155"/>
                  </a:lnTo>
                  <a:lnTo>
                    <a:pt x="1186" y="160"/>
                  </a:lnTo>
                  <a:lnTo>
                    <a:pt x="1188" y="165"/>
                  </a:lnTo>
                  <a:lnTo>
                    <a:pt x="1190" y="167"/>
                  </a:lnTo>
                  <a:lnTo>
                    <a:pt x="1193" y="170"/>
                  </a:lnTo>
                  <a:lnTo>
                    <a:pt x="1194" y="172"/>
                  </a:lnTo>
                  <a:lnTo>
                    <a:pt x="1198" y="175"/>
                  </a:lnTo>
                  <a:lnTo>
                    <a:pt x="1216" y="173"/>
                  </a:lnTo>
                  <a:lnTo>
                    <a:pt x="1234" y="177"/>
                  </a:lnTo>
                  <a:lnTo>
                    <a:pt x="1250" y="180"/>
                  </a:lnTo>
                  <a:lnTo>
                    <a:pt x="1268" y="185"/>
                  </a:lnTo>
                  <a:lnTo>
                    <a:pt x="1266" y="193"/>
                  </a:lnTo>
                  <a:lnTo>
                    <a:pt x="1260" y="201"/>
                  </a:lnTo>
                  <a:lnTo>
                    <a:pt x="1253" y="206"/>
                  </a:lnTo>
                  <a:lnTo>
                    <a:pt x="1245" y="206"/>
                  </a:lnTo>
                  <a:lnTo>
                    <a:pt x="1240" y="201"/>
                  </a:lnTo>
                  <a:lnTo>
                    <a:pt x="1235" y="219"/>
                  </a:lnTo>
                  <a:lnTo>
                    <a:pt x="1239" y="239"/>
                  </a:lnTo>
                  <a:lnTo>
                    <a:pt x="1247" y="255"/>
                  </a:lnTo>
                  <a:lnTo>
                    <a:pt x="1258" y="271"/>
                  </a:lnTo>
                  <a:lnTo>
                    <a:pt x="1268" y="286"/>
                  </a:lnTo>
                  <a:lnTo>
                    <a:pt x="1234" y="338"/>
                  </a:lnTo>
                  <a:lnTo>
                    <a:pt x="1201" y="392"/>
                  </a:lnTo>
                  <a:lnTo>
                    <a:pt x="1168" y="446"/>
                  </a:lnTo>
                  <a:lnTo>
                    <a:pt x="1152" y="454"/>
                  </a:lnTo>
                  <a:lnTo>
                    <a:pt x="1139" y="468"/>
                  </a:lnTo>
                  <a:lnTo>
                    <a:pt x="1131" y="484"/>
                  </a:lnTo>
                  <a:lnTo>
                    <a:pt x="1123" y="504"/>
                  </a:lnTo>
                  <a:lnTo>
                    <a:pt x="1114" y="523"/>
                  </a:lnTo>
                  <a:lnTo>
                    <a:pt x="1106" y="543"/>
                  </a:lnTo>
                  <a:lnTo>
                    <a:pt x="1096" y="561"/>
                  </a:lnTo>
                  <a:lnTo>
                    <a:pt x="1083" y="575"/>
                  </a:lnTo>
                  <a:lnTo>
                    <a:pt x="1078" y="577"/>
                  </a:lnTo>
                  <a:lnTo>
                    <a:pt x="1074" y="580"/>
                  </a:lnTo>
                  <a:lnTo>
                    <a:pt x="1069" y="582"/>
                  </a:lnTo>
                  <a:lnTo>
                    <a:pt x="1065" y="584"/>
                  </a:lnTo>
                  <a:lnTo>
                    <a:pt x="1052" y="595"/>
                  </a:lnTo>
                  <a:lnTo>
                    <a:pt x="1041" y="608"/>
                  </a:lnTo>
                  <a:lnTo>
                    <a:pt x="1024" y="618"/>
                  </a:lnTo>
                  <a:lnTo>
                    <a:pt x="1020" y="634"/>
                  </a:lnTo>
                  <a:lnTo>
                    <a:pt x="1013" y="649"/>
                  </a:lnTo>
                  <a:lnTo>
                    <a:pt x="1005" y="662"/>
                  </a:lnTo>
                  <a:lnTo>
                    <a:pt x="997" y="677"/>
                  </a:lnTo>
                  <a:lnTo>
                    <a:pt x="1003" y="687"/>
                  </a:lnTo>
                  <a:lnTo>
                    <a:pt x="1008" y="700"/>
                  </a:lnTo>
                  <a:lnTo>
                    <a:pt x="1015" y="710"/>
                  </a:lnTo>
                  <a:lnTo>
                    <a:pt x="1013" y="713"/>
                  </a:lnTo>
                  <a:lnTo>
                    <a:pt x="1011" y="714"/>
                  </a:lnTo>
                  <a:lnTo>
                    <a:pt x="1008" y="716"/>
                  </a:lnTo>
                  <a:lnTo>
                    <a:pt x="1005" y="718"/>
                  </a:lnTo>
                  <a:lnTo>
                    <a:pt x="1003" y="719"/>
                  </a:lnTo>
                  <a:lnTo>
                    <a:pt x="1000" y="721"/>
                  </a:lnTo>
                  <a:lnTo>
                    <a:pt x="998" y="724"/>
                  </a:lnTo>
                  <a:lnTo>
                    <a:pt x="1000" y="727"/>
                  </a:lnTo>
                  <a:lnTo>
                    <a:pt x="1003" y="729"/>
                  </a:lnTo>
                  <a:lnTo>
                    <a:pt x="1008" y="731"/>
                  </a:lnTo>
                  <a:lnTo>
                    <a:pt x="1011" y="731"/>
                  </a:lnTo>
                  <a:lnTo>
                    <a:pt x="1018" y="731"/>
                  </a:lnTo>
                  <a:lnTo>
                    <a:pt x="1020" y="729"/>
                  </a:lnTo>
                  <a:lnTo>
                    <a:pt x="1020" y="726"/>
                  </a:lnTo>
                  <a:lnTo>
                    <a:pt x="1021" y="723"/>
                  </a:lnTo>
                  <a:lnTo>
                    <a:pt x="1023" y="719"/>
                  </a:lnTo>
                  <a:lnTo>
                    <a:pt x="1024" y="718"/>
                  </a:lnTo>
                  <a:lnTo>
                    <a:pt x="1026" y="716"/>
                  </a:lnTo>
                  <a:lnTo>
                    <a:pt x="1029" y="716"/>
                  </a:lnTo>
                  <a:lnTo>
                    <a:pt x="1033" y="718"/>
                  </a:lnTo>
                  <a:lnTo>
                    <a:pt x="1033" y="719"/>
                  </a:lnTo>
                  <a:lnTo>
                    <a:pt x="1034" y="723"/>
                  </a:lnTo>
                  <a:lnTo>
                    <a:pt x="1034" y="726"/>
                  </a:lnTo>
                  <a:lnTo>
                    <a:pt x="1034" y="729"/>
                  </a:lnTo>
                  <a:lnTo>
                    <a:pt x="1034" y="732"/>
                  </a:lnTo>
                  <a:lnTo>
                    <a:pt x="1034" y="736"/>
                  </a:lnTo>
                  <a:lnTo>
                    <a:pt x="1042" y="727"/>
                  </a:lnTo>
                  <a:lnTo>
                    <a:pt x="1051" y="727"/>
                  </a:lnTo>
                  <a:lnTo>
                    <a:pt x="1057" y="731"/>
                  </a:lnTo>
                  <a:lnTo>
                    <a:pt x="1062" y="741"/>
                  </a:lnTo>
                  <a:lnTo>
                    <a:pt x="1064" y="750"/>
                  </a:lnTo>
                  <a:lnTo>
                    <a:pt x="1064" y="762"/>
                  </a:lnTo>
                  <a:lnTo>
                    <a:pt x="1059" y="772"/>
                  </a:lnTo>
                  <a:lnTo>
                    <a:pt x="1052" y="778"/>
                  </a:lnTo>
                  <a:lnTo>
                    <a:pt x="1041" y="780"/>
                  </a:lnTo>
                  <a:lnTo>
                    <a:pt x="1039" y="777"/>
                  </a:lnTo>
                  <a:lnTo>
                    <a:pt x="1038" y="772"/>
                  </a:lnTo>
                  <a:lnTo>
                    <a:pt x="1036" y="767"/>
                  </a:lnTo>
                  <a:lnTo>
                    <a:pt x="1036" y="759"/>
                  </a:lnTo>
                  <a:lnTo>
                    <a:pt x="1034" y="763"/>
                  </a:lnTo>
                  <a:lnTo>
                    <a:pt x="1033" y="767"/>
                  </a:lnTo>
                  <a:lnTo>
                    <a:pt x="1031" y="773"/>
                  </a:lnTo>
                  <a:lnTo>
                    <a:pt x="1031" y="778"/>
                  </a:lnTo>
                  <a:lnTo>
                    <a:pt x="1026" y="778"/>
                  </a:lnTo>
                  <a:lnTo>
                    <a:pt x="1020" y="775"/>
                  </a:lnTo>
                  <a:lnTo>
                    <a:pt x="1013" y="773"/>
                  </a:lnTo>
                  <a:lnTo>
                    <a:pt x="1003" y="777"/>
                  </a:lnTo>
                  <a:lnTo>
                    <a:pt x="1002" y="773"/>
                  </a:lnTo>
                  <a:lnTo>
                    <a:pt x="1002" y="770"/>
                  </a:lnTo>
                  <a:lnTo>
                    <a:pt x="1002" y="770"/>
                  </a:lnTo>
                  <a:lnTo>
                    <a:pt x="1002" y="767"/>
                  </a:lnTo>
                  <a:lnTo>
                    <a:pt x="1003" y="763"/>
                  </a:lnTo>
                  <a:lnTo>
                    <a:pt x="995" y="770"/>
                  </a:lnTo>
                  <a:lnTo>
                    <a:pt x="984" y="775"/>
                  </a:lnTo>
                  <a:lnTo>
                    <a:pt x="972" y="778"/>
                  </a:lnTo>
                  <a:lnTo>
                    <a:pt x="959" y="777"/>
                  </a:lnTo>
                  <a:lnTo>
                    <a:pt x="951" y="772"/>
                  </a:lnTo>
                  <a:lnTo>
                    <a:pt x="953" y="767"/>
                  </a:lnTo>
                  <a:lnTo>
                    <a:pt x="954" y="765"/>
                  </a:lnTo>
                  <a:lnTo>
                    <a:pt x="956" y="762"/>
                  </a:lnTo>
                  <a:lnTo>
                    <a:pt x="961" y="762"/>
                  </a:lnTo>
                  <a:lnTo>
                    <a:pt x="964" y="760"/>
                  </a:lnTo>
                  <a:lnTo>
                    <a:pt x="967" y="760"/>
                  </a:lnTo>
                  <a:lnTo>
                    <a:pt x="972" y="759"/>
                  </a:lnTo>
                  <a:lnTo>
                    <a:pt x="975" y="757"/>
                  </a:lnTo>
                  <a:lnTo>
                    <a:pt x="969" y="754"/>
                  </a:lnTo>
                  <a:lnTo>
                    <a:pt x="966" y="750"/>
                  </a:lnTo>
                  <a:lnTo>
                    <a:pt x="962" y="745"/>
                  </a:lnTo>
                  <a:lnTo>
                    <a:pt x="953" y="749"/>
                  </a:lnTo>
                  <a:lnTo>
                    <a:pt x="946" y="755"/>
                  </a:lnTo>
                  <a:lnTo>
                    <a:pt x="939" y="763"/>
                  </a:lnTo>
                  <a:lnTo>
                    <a:pt x="933" y="770"/>
                  </a:lnTo>
                  <a:lnTo>
                    <a:pt x="923" y="773"/>
                  </a:lnTo>
                  <a:lnTo>
                    <a:pt x="918" y="772"/>
                  </a:lnTo>
                  <a:lnTo>
                    <a:pt x="917" y="768"/>
                  </a:lnTo>
                  <a:lnTo>
                    <a:pt x="913" y="765"/>
                  </a:lnTo>
                  <a:lnTo>
                    <a:pt x="910" y="762"/>
                  </a:lnTo>
                  <a:lnTo>
                    <a:pt x="908" y="759"/>
                  </a:lnTo>
                  <a:lnTo>
                    <a:pt x="904" y="757"/>
                  </a:lnTo>
                  <a:lnTo>
                    <a:pt x="902" y="760"/>
                  </a:lnTo>
                  <a:lnTo>
                    <a:pt x="904" y="763"/>
                  </a:lnTo>
                  <a:lnTo>
                    <a:pt x="904" y="767"/>
                  </a:lnTo>
                  <a:lnTo>
                    <a:pt x="905" y="770"/>
                  </a:lnTo>
                  <a:lnTo>
                    <a:pt x="907" y="775"/>
                  </a:lnTo>
                  <a:lnTo>
                    <a:pt x="908" y="780"/>
                  </a:lnTo>
                  <a:lnTo>
                    <a:pt x="908" y="783"/>
                  </a:lnTo>
                  <a:lnTo>
                    <a:pt x="904" y="791"/>
                  </a:lnTo>
                  <a:lnTo>
                    <a:pt x="895" y="798"/>
                  </a:lnTo>
                  <a:lnTo>
                    <a:pt x="886" y="801"/>
                  </a:lnTo>
                  <a:lnTo>
                    <a:pt x="876" y="804"/>
                  </a:lnTo>
                  <a:lnTo>
                    <a:pt x="866" y="809"/>
                  </a:lnTo>
                  <a:lnTo>
                    <a:pt x="861" y="814"/>
                  </a:lnTo>
                  <a:lnTo>
                    <a:pt x="856" y="819"/>
                  </a:lnTo>
                  <a:lnTo>
                    <a:pt x="850" y="826"/>
                  </a:lnTo>
                  <a:lnTo>
                    <a:pt x="845" y="830"/>
                  </a:lnTo>
                  <a:lnTo>
                    <a:pt x="832" y="837"/>
                  </a:lnTo>
                  <a:lnTo>
                    <a:pt x="819" y="842"/>
                  </a:lnTo>
                  <a:lnTo>
                    <a:pt x="807" y="848"/>
                  </a:lnTo>
                  <a:lnTo>
                    <a:pt x="794" y="862"/>
                  </a:lnTo>
                  <a:lnTo>
                    <a:pt x="781" y="875"/>
                  </a:lnTo>
                  <a:lnTo>
                    <a:pt x="766" y="884"/>
                  </a:lnTo>
                  <a:lnTo>
                    <a:pt x="758" y="902"/>
                  </a:lnTo>
                  <a:lnTo>
                    <a:pt x="756" y="924"/>
                  </a:lnTo>
                  <a:lnTo>
                    <a:pt x="756" y="947"/>
                  </a:lnTo>
                  <a:lnTo>
                    <a:pt x="760" y="969"/>
                  </a:lnTo>
                  <a:lnTo>
                    <a:pt x="760" y="991"/>
                  </a:lnTo>
                  <a:lnTo>
                    <a:pt x="756" y="1012"/>
                  </a:lnTo>
                  <a:lnTo>
                    <a:pt x="750" y="1027"/>
                  </a:lnTo>
                  <a:lnTo>
                    <a:pt x="738" y="1038"/>
                  </a:lnTo>
                  <a:lnTo>
                    <a:pt x="729" y="1048"/>
                  </a:lnTo>
                  <a:lnTo>
                    <a:pt x="719" y="1059"/>
                  </a:lnTo>
                  <a:lnTo>
                    <a:pt x="717" y="1074"/>
                  </a:lnTo>
                  <a:lnTo>
                    <a:pt x="712" y="1084"/>
                  </a:lnTo>
                  <a:lnTo>
                    <a:pt x="706" y="1092"/>
                  </a:lnTo>
                  <a:lnTo>
                    <a:pt x="698" y="1100"/>
                  </a:lnTo>
                  <a:lnTo>
                    <a:pt x="699" y="1105"/>
                  </a:lnTo>
                  <a:lnTo>
                    <a:pt x="701" y="1108"/>
                  </a:lnTo>
                  <a:lnTo>
                    <a:pt x="702" y="1112"/>
                  </a:lnTo>
                  <a:lnTo>
                    <a:pt x="706" y="1115"/>
                  </a:lnTo>
                  <a:lnTo>
                    <a:pt x="707" y="1118"/>
                  </a:lnTo>
                  <a:lnTo>
                    <a:pt x="711" y="1121"/>
                  </a:lnTo>
                  <a:lnTo>
                    <a:pt x="688" y="1161"/>
                  </a:lnTo>
                  <a:lnTo>
                    <a:pt x="665" y="1200"/>
                  </a:lnTo>
                  <a:lnTo>
                    <a:pt x="667" y="1202"/>
                  </a:lnTo>
                  <a:lnTo>
                    <a:pt x="668" y="1202"/>
                  </a:lnTo>
                  <a:lnTo>
                    <a:pt x="670" y="1202"/>
                  </a:lnTo>
                  <a:lnTo>
                    <a:pt x="673" y="1202"/>
                  </a:lnTo>
                  <a:lnTo>
                    <a:pt x="676" y="1202"/>
                  </a:lnTo>
                  <a:lnTo>
                    <a:pt x="678" y="1203"/>
                  </a:lnTo>
                  <a:lnTo>
                    <a:pt x="680" y="1203"/>
                  </a:lnTo>
                  <a:lnTo>
                    <a:pt x="678" y="1210"/>
                  </a:lnTo>
                  <a:lnTo>
                    <a:pt x="676" y="1213"/>
                  </a:lnTo>
                  <a:lnTo>
                    <a:pt x="673" y="1216"/>
                  </a:lnTo>
                  <a:lnTo>
                    <a:pt x="670" y="1221"/>
                  </a:lnTo>
                  <a:lnTo>
                    <a:pt x="671" y="1223"/>
                  </a:lnTo>
                  <a:lnTo>
                    <a:pt x="673" y="1221"/>
                  </a:lnTo>
                  <a:lnTo>
                    <a:pt x="673" y="1220"/>
                  </a:lnTo>
                  <a:lnTo>
                    <a:pt x="676" y="1218"/>
                  </a:lnTo>
                  <a:lnTo>
                    <a:pt x="678" y="1216"/>
                  </a:lnTo>
                  <a:lnTo>
                    <a:pt x="681" y="1215"/>
                  </a:lnTo>
                  <a:lnTo>
                    <a:pt x="685" y="1216"/>
                  </a:lnTo>
                  <a:lnTo>
                    <a:pt x="686" y="1220"/>
                  </a:lnTo>
                  <a:lnTo>
                    <a:pt x="688" y="1224"/>
                  </a:lnTo>
                  <a:lnTo>
                    <a:pt x="689" y="1228"/>
                  </a:lnTo>
                  <a:lnTo>
                    <a:pt x="691" y="1234"/>
                  </a:lnTo>
                  <a:lnTo>
                    <a:pt x="691" y="1239"/>
                  </a:lnTo>
                  <a:lnTo>
                    <a:pt x="688" y="1239"/>
                  </a:lnTo>
                  <a:lnTo>
                    <a:pt x="685" y="1239"/>
                  </a:lnTo>
                  <a:lnTo>
                    <a:pt x="683" y="1239"/>
                  </a:lnTo>
                  <a:lnTo>
                    <a:pt x="680" y="1238"/>
                  </a:lnTo>
                  <a:lnTo>
                    <a:pt x="676" y="1238"/>
                  </a:lnTo>
                  <a:lnTo>
                    <a:pt x="675" y="1238"/>
                  </a:lnTo>
                  <a:lnTo>
                    <a:pt x="673" y="1239"/>
                  </a:lnTo>
                  <a:lnTo>
                    <a:pt x="671" y="1242"/>
                  </a:lnTo>
                  <a:lnTo>
                    <a:pt x="671" y="1244"/>
                  </a:lnTo>
                  <a:lnTo>
                    <a:pt x="670" y="1246"/>
                  </a:lnTo>
                  <a:lnTo>
                    <a:pt x="667" y="1247"/>
                  </a:lnTo>
                  <a:lnTo>
                    <a:pt x="644" y="1247"/>
                  </a:lnTo>
                  <a:lnTo>
                    <a:pt x="627" y="1254"/>
                  </a:lnTo>
                  <a:lnTo>
                    <a:pt x="616" y="1265"/>
                  </a:lnTo>
                  <a:lnTo>
                    <a:pt x="609" y="1283"/>
                  </a:lnTo>
                  <a:lnTo>
                    <a:pt x="606" y="1303"/>
                  </a:lnTo>
                  <a:lnTo>
                    <a:pt x="585" y="1321"/>
                  </a:lnTo>
                  <a:lnTo>
                    <a:pt x="562" y="1336"/>
                  </a:lnTo>
                  <a:lnTo>
                    <a:pt x="539" y="1354"/>
                  </a:lnTo>
                  <a:lnTo>
                    <a:pt x="539" y="1357"/>
                  </a:lnTo>
                  <a:lnTo>
                    <a:pt x="539" y="1360"/>
                  </a:lnTo>
                  <a:lnTo>
                    <a:pt x="541" y="1362"/>
                  </a:lnTo>
                  <a:lnTo>
                    <a:pt x="542" y="1365"/>
                  </a:lnTo>
                  <a:lnTo>
                    <a:pt x="542" y="1367"/>
                  </a:lnTo>
                  <a:lnTo>
                    <a:pt x="537" y="1370"/>
                  </a:lnTo>
                  <a:lnTo>
                    <a:pt x="532" y="1372"/>
                  </a:lnTo>
                  <a:lnTo>
                    <a:pt x="526" y="1375"/>
                  </a:lnTo>
                  <a:lnTo>
                    <a:pt x="521" y="1377"/>
                  </a:lnTo>
                  <a:lnTo>
                    <a:pt x="521" y="1378"/>
                  </a:lnTo>
                  <a:lnTo>
                    <a:pt x="523" y="1380"/>
                  </a:lnTo>
                  <a:lnTo>
                    <a:pt x="524" y="1380"/>
                  </a:lnTo>
                  <a:lnTo>
                    <a:pt x="526" y="1381"/>
                  </a:lnTo>
                  <a:lnTo>
                    <a:pt x="528" y="1381"/>
                  </a:lnTo>
                  <a:lnTo>
                    <a:pt x="528" y="1383"/>
                  </a:lnTo>
                  <a:lnTo>
                    <a:pt x="528" y="1386"/>
                  </a:lnTo>
                  <a:lnTo>
                    <a:pt x="521" y="1390"/>
                  </a:lnTo>
                  <a:lnTo>
                    <a:pt x="513" y="1396"/>
                  </a:lnTo>
                  <a:lnTo>
                    <a:pt x="506" y="1401"/>
                  </a:lnTo>
                  <a:lnTo>
                    <a:pt x="498" y="1403"/>
                  </a:lnTo>
                  <a:lnTo>
                    <a:pt x="490" y="1398"/>
                  </a:lnTo>
                  <a:lnTo>
                    <a:pt x="485" y="1408"/>
                  </a:lnTo>
                  <a:lnTo>
                    <a:pt x="477" y="1414"/>
                  </a:lnTo>
                  <a:lnTo>
                    <a:pt x="465" y="1419"/>
                  </a:lnTo>
                  <a:lnTo>
                    <a:pt x="454" y="1419"/>
                  </a:lnTo>
                  <a:lnTo>
                    <a:pt x="443" y="1414"/>
                  </a:lnTo>
                  <a:lnTo>
                    <a:pt x="436" y="1421"/>
                  </a:lnTo>
                  <a:lnTo>
                    <a:pt x="425" y="1424"/>
                  </a:lnTo>
                  <a:lnTo>
                    <a:pt x="413" y="1424"/>
                  </a:lnTo>
                  <a:lnTo>
                    <a:pt x="400" y="1422"/>
                  </a:lnTo>
                  <a:lnTo>
                    <a:pt x="389" y="1422"/>
                  </a:lnTo>
                  <a:lnTo>
                    <a:pt x="384" y="1413"/>
                  </a:lnTo>
                  <a:lnTo>
                    <a:pt x="374" y="1408"/>
                  </a:lnTo>
                  <a:lnTo>
                    <a:pt x="363" y="1404"/>
                  </a:lnTo>
                  <a:lnTo>
                    <a:pt x="351" y="1403"/>
                  </a:lnTo>
                  <a:lnTo>
                    <a:pt x="348" y="1404"/>
                  </a:lnTo>
                  <a:lnTo>
                    <a:pt x="345" y="1406"/>
                  </a:lnTo>
                  <a:lnTo>
                    <a:pt x="343" y="1409"/>
                  </a:lnTo>
                  <a:lnTo>
                    <a:pt x="340" y="1411"/>
                  </a:lnTo>
                  <a:lnTo>
                    <a:pt x="338" y="1414"/>
                  </a:lnTo>
                  <a:lnTo>
                    <a:pt x="335" y="1414"/>
                  </a:lnTo>
                  <a:lnTo>
                    <a:pt x="330" y="1416"/>
                  </a:lnTo>
                  <a:lnTo>
                    <a:pt x="325" y="1414"/>
                  </a:lnTo>
                  <a:lnTo>
                    <a:pt x="322" y="1413"/>
                  </a:lnTo>
                  <a:lnTo>
                    <a:pt x="320" y="1409"/>
                  </a:lnTo>
                  <a:lnTo>
                    <a:pt x="320" y="1406"/>
                  </a:lnTo>
                  <a:lnTo>
                    <a:pt x="318" y="1403"/>
                  </a:lnTo>
                  <a:lnTo>
                    <a:pt x="318" y="1399"/>
                  </a:lnTo>
                  <a:lnTo>
                    <a:pt x="315" y="1396"/>
                  </a:lnTo>
                  <a:lnTo>
                    <a:pt x="312" y="1396"/>
                  </a:lnTo>
                  <a:lnTo>
                    <a:pt x="310" y="1396"/>
                  </a:lnTo>
                  <a:lnTo>
                    <a:pt x="309" y="1399"/>
                  </a:lnTo>
                  <a:lnTo>
                    <a:pt x="307" y="1401"/>
                  </a:lnTo>
                  <a:lnTo>
                    <a:pt x="307" y="1404"/>
                  </a:lnTo>
                  <a:lnTo>
                    <a:pt x="307" y="1408"/>
                  </a:lnTo>
                  <a:lnTo>
                    <a:pt x="305" y="1411"/>
                  </a:lnTo>
                  <a:lnTo>
                    <a:pt x="305" y="1413"/>
                  </a:lnTo>
                  <a:lnTo>
                    <a:pt x="304" y="1414"/>
                  </a:lnTo>
                  <a:lnTo>
                    <a:pt x="300" y="1416"/>
                  </a:lnTo>
                  <a:lnTo>
                    <a:pt x="295" y="1414"/>
                  </a:lnTo>
                  <a:lnTo>
                    <a:pt x="295" y="1413"/>
                  </a:lnTo>
                  <a:lnTo>
                    <a:pt x="294" y="1413"/>
                  </a:lnTo>
                  <a:lnTo>
                    <a:pt x="292" y="1413"/>
                  </a:lnTo>
                  <a:lnTo>
                    <a:pt x="291" y="1413"/>
                  </a:lnTo>
                  <a:lnTo>
                    <a:pt x="292" y="1399"/>
                  </a:lnTo>
                  <a:lnTo>
                    <a:pt x="295" y="1390"/>
                  </a:lnTo>
                  <a:lnTo>
                    <a:pt x="300" y="1381"/>
                  </a:lnTo>
                  <a:lnTo>
                    <a:pt x="291" y="1370"/>
                  </a:lnTo>
                  <a:lnTo>
                    <a:pt x="278" y="1365"/>
                  </a:lnTo>
                  <a:lnTo>
                    <a:pt x="263" y="1363"/>
                  </a:lnTo>
                  <a:lnTo>
                    <a:pt x="248" y="1365"/>
                  </a:lnTo>
                  <a:lnTo>
                    <a:pt x="230" y="1365"/>
                  </a:lnTo>
                  <a:lnTo>
                    <a:pt x="214" y="1365"/>
                  </a:lnTo>
                  <a:lnTo>
                    <a:pt x="206" y="1350"/>
                  </a:lnTo>
                  <a:lnTo>
                    <a:pt x="196" y="1339"/>
                  </a:lnTo>
                  <a:lnTo>
                    <a:pt x="183" y="1331"/>
                  </a:lnTo>
                  <a:lnTo>
                    <a:pt x="163" y="1327"/>
                  </a:lnTo>
                  <a:lnTo>
                    <a:pt x="161" y="1329"/>
                  </a:lnTo>
                  <a:lnTo>
                    <a:pt x="160" y="1331"/>
                  </a:lnTo>
                  <a:lnTo>
                    <a:pt x="158" y="1334"/>
                  </a:lnTo>
                  <a:lnTo>
                    <a:pt x="158" y="1337"/>
                  </a:lnTo>
                  <a:lnTo>
                    <a:pt x="158" y="1341"/>
                  </a:lnTo>
                  <a:lnTo>
                    <a:pt x="158" y="1344"/>
                  </a:lnTo>
                  <a:lnTo>
                    <a:pt x="157" y="1347"/>
                  </a:lnTo>
                  <a:lnTo>
                    <a:pt x="153" y="1349"/>
                  </a:lnTo>
                  <a:lnTo>
                    <a:pt x="134" y="1347"/>
                  </a:lnTo>
                  <a:lnTo>
                    <a:pt x="112" y="1347"/>
                  </a:lnTo>
                  <a:lnTo>
                    <a:pt x="93" y="1347"/>
                  </a:lnTo>
                  <a:lnTo>
                    <a:pt x="73" y="1345"/>
                  </a:lnTo>
                  <a:lnTo>
                    <a:pt x="55" y="1342"/>
                  </a:lnTo>
                  <a:lnTo>
                    <a:pt x="42" y="1334"/>
                  </a:lnTo>
                  <a:lnTo>
                    <a:pt x="34" y="1323"/>
                  </a:lnTo>
                  <a:lnTo>
                    <a:pt x="34" y="1318"/>
                  </a:lnTo>
                  <a:lnTo>
                    <a:pt x="36" y="1316"/>
                  </a:lnTo>
                  <a:lnTo>
                    <a:pt x="39" y="1313"/>
                  </a:lnTo>
                  <a:lnTo>
                    <a:pt x="42" y="1313"/>
                  </a:lnTo>
                  <a:lnTo>
                    <a:pt x="40" y="1311"/>
                  </a:lnTo>
                  <a:lnTo>
                    <a:pt x="37" y="1310"/>
                  </a:lnTo>
                  <a:lnTo>
                    <a:pt x="32" y="1310"/>
                  </a:lnTo>
                  <a:lnTo>
                    <a:pt x="29" y="1308"/>
                  </a:lnTo>
                  <a:lnTo>
                    <a:pt x="26" y="1306"/>
                  </a:lnTo>
                  <a:lnTo>
                    <a:pt x="26" y="1300"/>
                  </a:lnTo>
                  <a:lnTo>
                    <a:pt x="27" y="1293"/>
                  </a:lnTo>
                  <a:lnTo>
                    <a:pt x="29" y="1288"/>
                  </a:lnTo>
                  <a:lnTo>
                    <a:pt x="31" y="1285"/>
                  </a:lnTo>
                  <a:lnTo>
                    <a:pt x="27" y="1285"/>
                  </a:lnTo>
                  <a:lnTo>
                    <a:pt x="24" y="1288"/>
                  </a:lnTo>
                  <a:lnTo>
                    <a:pt x="21" y="1290"/>
                  </a:lnTo>
                  <a:lnTo>
                    <a:pt x="19" y="1293"/>
                  </a:lnTo>
                  <a:lnTo>
                    <a:pt x="16" y="1296"/>
                  </a:lnTo>
                  <a:lnTo>
                    <a:pt x="14" y="1296"/>
                  </a:lnTo>
                  <a:lnTo>
                    <a:pt x="13" y="1296"/>
                  </a:lnTo>
                  <a:lnTo>
                    <a:pt x="5" y="1292"/>
                  </a:lnTo>
                  <a:lnTo>
                    <a:pt x="1" y="1282"/>
                  </a:lnTo>
                  <a:lnTo>
                    <a:pt x="0" y="1270"/>
                  </a:lnTo>
                  <a:lnTo>
                    <a:pt x="0" y="1264"/>
                  </a:lnTo>
                  <a:lnTo>
                    <a:pt x="9" y="1254"/>
                  </a:lnTo>
                  <a:lnTo>
                    <a:pt x="23" y="1246"/>
                  </a:lnTo>
                  <a:lnTo>
                    <a:pt x="37" y="1241"/>
                  </a:lnTo>
                  <a:lnTo>
                    <a:pt x="52" y="1238"/>
                  </a:lnTo>
                  <a:lnTo>
                    <a:pt x="65" y="1239"/>
                  </a:lnTo>
                  <a:lnTo>
                    <a:pt x="67" y="1238"/>
                  </a:lnTo>
                  <a:lnTo>
                    <a:pt x="70" y="1236"/>
                  </a:lnTo>
                  <a:lnTo>
                    <a:pt x="72" y="1234"/>
                  </a:lnTo>
                  <a:lnTo>
                    <a:pt x="73" y="1231"/>
                  </a:lnTo>
                  <a:lnTo>
                    <a:pt x="76" y="1229"/>
                  </a:lnTo>
                  <a:lnTo>
                    <a:pt x="73" y="1228"/>
                  </a:lnTo>
                  <a:lnTo>
                    <a:pt x="72" y="1226"/>
                  </a:lnTo>
                  <a:lnTo>
                    <a:pt x="67" y="1226"/>
                  </a:lnTo>
                  <a:lnTo>
                    <a:pt x="63" y="1226"/>
                  </a:lnTo>
                  <a:lnTo>
                    <a:pt x="60" y="1226"/>
                  </a:lnTo>
                  <a:lnTo>
                    <a:pt x="57" y="1228"/>
                  </a:lnTo>
                  <a:lnTo>
                    <a:pt x="52" y="1226"/>
                  </a:lnTo>
                  <a:lnTo>
                    <a:pt x="50" y="1224"/>
                  </a:lnTo>
                  <a:lnTo>
                    <a:pt x="49" y="1210"/>
                  </a:lnTo>
                  <a:lnTo>
                    <a:pt x="55" y="1197"/>
                  </a:lnTo>
                  <a:lnTo>
                    <a:pt x="68" y="1189"/>
                  </a:lnTo>
                  <a:lnTo>
                    <a:pt x="86" y="1187"/>
                  </a:lnTo>
                  <a:lnTo>
                    <a:pt x="80" y="1182"/>
                  </a:lnTo>
                  <a:lnTo>
                    <a:pt x="72" y="1182"/>
                  </a:lnTo>
                  <a:lnTo>
                    <a:pt x="63" y="1185"/>
                  </a:lnTo>
                  <a:lnTo>
                    <a:pt x="55" y="1189"/>
                  </a:lnTo>
                  <a:lnTo>
                    <a:pt x="45" y="1192"/>
                  </a:lnTo>
                  <a:lnTo>
                    <a:pt x="39" y="1190"/>
                  </a:lnTo>
                  <a:lnTo>
                    <a:pt x="37" y="1185"/>
                  </a:lnTo>
                  <a:lnTo>
                    <a:pt x="37" y="1182"/>
                  </a:lnTo>
                  <a:lnTo>
                    <a:pt x="40" y="1177"/>
                  </a:lnTo>
                  <a:lnTo>
                    <a:pt x="42" y="1172"/>
                  </a:lnTo>
                  <a:lnTo>
                    <a:pt x="45" y="1167"/>
                  </a:lnTo>
                  <a:lnTo>
                    <a:pt x="47" y="1164"/>
                  </a:lnTo>
                  <a:lnTo>
                    <a:pt x="62" y="1164"/>
                  </a:lnTo>
                  <a:lnTo>
                    <a:pt x="63" y="1162"/>
                  </a:lnTo>
                  <a:lnTo>
                    <a:pt x="63" y="1161"/>
                  </a:lnTo>
                  <a:lnTo>
                    <a:pt x="62" y="1159"/>
                  </a:lnTo>
                  <a:lnTo>
                    <a:pt x="58" y="1157"/>
                  </a:lnTo>
                  <a:lnTo>
                    <a:pt x="57" y="1156"/>
                  </a:lnTo>
                  <a:lnTo>
                    <a:pt x="55" y="1154"/>
                  </a:lnTo>
                  <a:lnTo>
                    <a:pt x="54" y="1151"/>
                  </a:lnTo>
                  <a:lnTo>
                    <a:pt x="55" y="1148"/>
                  </a:lnTo>
                  <a:lnTo>
                    <a:pt x="62" y="1139"/>
                  </a:lnTo>
                  <a:lnTo>
                    <a:pt x="70" y="1139"/>
                  </a:lnTo>
                  <a:lnTo>
                    <a:pt x="76" y="1143"/>
                  </a:lnTo>
                  <a:lnTo>
                    <a:pt x="83" y="1149"/>
                  </a:lnTo>
                  <a:lnTo>
                    <a:pt x="86" y="1159"/>
                  </a:lnTo>
                  <a:lnTo>
                    <a:pt x="86" y="1159"/>
                  </a:lnTo>
                  <a:lnTo>
                    <a:pt x="90" y="1161"/>
                  </a:lnTo>
                  <a:lnTo>
                    <a:pt x="91" y="1159"/>
                  </a:lnTo>
                  <a:lnTo>
                    <a:pt x="94" y="1159"/>
                  </a:lnTo>
                  <a:lnTo>
                    <a:pt x="96" y="1159"/>
                  </a:lnTo>
                  <a:lnTo>
                    <a:pt x="98" y="1161"/>
                  </a:lnTo>
                  <a:lnTo>
                    <a:pt x="99" y="1162"/>
                  </a:lnTo>
                  <a:lnTo>
                    <a:pt x="99" y="1164"/>
                  </a:lnTo>
                  <a:lnTo>
                    <a:pt x="99" y="1169"/>
                  </a:lnTo>
                  <a:lnTo>
                    <a:pt x="104" y="1162"/>
                  </a:lnTo>
                  <a:lnTo>
                    <a:pt x="101" y="1154"/>
                  </a:lnTo>
                  <a:lnTo>
                    <a:pt x="96" y="1146"/>
                  </a:lnTo>
                  <a:lnTo>
                    <a:pt x="93" y="1138"/>
                  </a:lnTo>
                  <a:lnTo>
                    <a:pt x="96" y="1135"/>
                  </a:lnTo>
                  <a:lnTo>
                    <a:pt x="101" y="1131"/>
                  </a:lnTo>
                  <a:lnTo>
                    <a:pt x="106" y="1130"/>
                  </a:lnTo>
                  <a:lnTo>
                    <a:pt x="111" y="1128"/>
                  </a:lnTo>
                  <a:lnTo>
                    <a:pt x="109" y="1123"/>
                  </a:lnTo>
                  <a:lnTo>
                    <a:pt x="108" y="1121"/>
                  </a:lnTo>
                  <a:lnTo>
                    <a:pt x="106" y="1120"/>
                  </a:lnTo>
                  <a:lnTo>
                    <a:pt x="103" y="1120"/>
                  </a:lnTo>
                  <a:lnTo>
                    <a:pt x="101" y="1121"/>
                  </a:lnTo>
                  <a:lnTo>
                    <a:pt x="98" y="1123"/>
                  </a:lnTo>
                  <a:lnTo>
                    <a:pt x="94" y="1126"/>
                  </a:lnTo>
                  <a:lnTo>
                    <a:pt x="91" y="1128"/>
                  </a:lnTo>
                  <a:lnTo>
                    <a:pt x="88" y="1128"/>
                  </a:lnTo>
                  <a:lnTo>
                    <a:pt x="86" y="1126"/>
                  </a:lnTo>
                  <a:lnTo>
                    <a:pt x="86" y="1126"/>
                  </a:lnTo>
                  <a:lnTo>
                    <a:pt x="85" y="1125"/>
                  </a:lnTo>
                  <a:lnTo>
                    <a:pt x="83" y="1125"/>
                  </a:lnTo>
                  <a:lnTo>
                    <a:pt x="81" y="1123"/>
                  </a:lnTo>
                  <a:lnTo>
                    <a:pt x="80" y="1121"/>
                  </a:lnTo>
                  <a:lnTo>
                    <a:pt x="81" y="1118"/>
                  </a:lnTo>
                  <a:lnTo>
                    <a:pt x="80" y="1120"/>
                  </a:lnTo>
                  <a:lnTo>
                    <a:pt x="78" y="1121"/>
                  </a:lnTo>
                  <a:lnTo>
                    <a:pt x="78" y="1125"/>
                  </a:lnTo>
                  <a:lnTo>
                    <a:pt x="78" y="1126"/>
                  </a:lnTo>
                  <a:lnTo>
                    <a:pt x="78" y="1130"/>
                  </a:lnTo>
                  <a:lnTo>
                    <a:pt x="76" y="1130"/>
                  </a:lnTo>
                  <a:lnTo>
                    <a:pt x="73" y="1131"/>
                  </a:lnTo>
                  <a:lnTo>
                    <a:pt x="68" y="1131"/>
                  </a:lnTo>
                  <a:lnTo>
                    <a:pt x="63" y="1128"/>
                  </a:lnTo>
                  <a:lnTo>
                    <a:pt x="60" y="1123"/>
                  </a:lnTo>
                  <a:lnTo>
                    <a:pt x="60" y="1115"/>
                  </a:lnTo>
                  <a:lnTo>
                    <a:pt x="62" y="1108"/>
                  </a:lnTo>
                  <a:lnTo>
                    <a:pt x="65" y="1102"/>
                  </a:lnTo>
                  <a:lnTo>
                    <a:pt x="68" y="1104"/>
                  </a:lnTo>
                  <a:lnTo>
                    <a:pt x="72" y="1105"/>
                  </a:lnTo>
                  <a:lnTo>
                    <a:pt x="73" y="1108"/>
                  </a:lnTo>
                  <a:lnTo>
                    <a:pt x="73" y="1112"/>
                  </a:lnTo>
                  <a:lnTo>
                    <a:pt x="75" y="1108"/>
                  </a:lnTo>
                  <a:lnTo>
                    <a:pt x="76" y="1105"/>
                  </a:lnTo>
                  <a:lnTo>
                    <a:pt x="78" y="1102"/>
                  </a:lnTo>
                  <a:lnTo>
                    <a:pt x="80" y="1099"/>
                  </a:lnTo>
                  <a:lnTo>
                    <a:pt x="83" y="1097"/>
                  </a:lnTo>
                  <a:lnTo>
                    <a:pt x="86" y="1095"/>
                  </a:lnTo>
                  <a:lnTo>
                    <a:pt x="85" y="1092"/>
                  </a:lnTo>
                  <a:lnTo>
                    <a:pt x="83" y="1089"/>
                  </a:lnTo>
                  <a:lnTo>
                    <a:pt x="81" y="1087"/>
                  </a:lnTo>
                  <a:lnTo>
                    <a:pt x="80" y="1086"/>
                  </a:lnTo>
                  <a:lnTo>
                    <a:pt x="78" y="1082"/>
                  </a:lnTo>
                  <a:lnTo>
                    <a:pt x="78" y="1079"/>
                  </a:lnTo>
                  <a:lnTo>
                    <a:pt x="81" y="1076"/>
                  </a:lnTo>
                  <a:lnTo>
                    <a:pt x="86" y="1077"/>
                  </a:lnTo>
                  <a:lnTo>
                    <a:pt x="90" y="1079"/>
                  </a:lnTo>
                  <a:lnTo>
                    <a:pt x="93" y="1082"/>
                  </a:lnTo>
                  <a:lnTo>
                    <a:pt x="94" y="1086"/>
                  </a:lnTo>
                  <a:lnTo>
                    <a:pt x="98" y="1087"/>
                  </a:lnTo>
                  <a:lnTo>
                    <a:pt x="101" y="1090"/>
                  </a:lnTo>
                  <a:lnTo>
                    <a:pt x="104" y="1092"/>
                  </a:lnTo>
                  <a:lnTo>
                    <a:pt x="106" y="1087"/>
                  </a:lnTo>
                  <a:lnTo>
                    <a:pt x="104" y="1084"/>
                  </a:lnTo>
                  <a:lnTo>
                    <a:pt x="104" y="1081"/>
                  </a:lnTo>
                  <a:lnTo>
                    <a:pt x="101" y="1079"/>
                  </a:lnTo>
                  <a:lnTo>
                    <a:pt x="99" y="1077"/>
                  </a:lnTo>
                  <a:lnTo>
                    <a:pt x="98" y="1076"/>
                  </a:lnTo>
                  <a:lnTo>
                    <a:pt x="94" y="1072"/>
                  </a:lnTo>
                  <a:lnTo>
                    <a:pt x="93" y="1071"/>
                  </a:lnTo>
                  <a:lnTo>
                    <a:pt x="93" y="1068"/>
                  </a:lnTo>
                  <a:lnTo>
                    <a:pt x="104" y="1066"/>
                  </a:lnTo>
                  <a:lnTo>
                    <a:pt x="117" y="1066"/>
                  </a:lnTo>
                  <a:lnTo>
                    <a:pt x="129" y="1066"/>
                  </a:lnTo>
                  <a:lnTo>
                    <a:pt x="140" y="1063"/>
                  </a:lnTo>
                  <a:lnTo>
                    <a:pt x="150" y="1058"/>
                  </a:lnTo>
                  <a:lnTo>
                    <a:pt x="147" y="1043"/>
                  </a:lnTo>
                  <a:lnTo>
                    <a:pt x="142" y="1032"/>
                  </a:lnTo>
                  <a:lnTo>
                    <a:pt x="132" y="1022"/>
                  </a:lnTo>
                  <a:lnTo>
                    <a:pt x="134" y="1019"/>
                  </a:lnTo>
                  <a:lnTo>
                    <a:pt x="135" y="1015"/>
                  </a:lnTo>
                  <a:lnTo>
                    <a:pt x="137" y="1014"/>
                  </a:lnTo>
                  <a:lnTo>
                    <a:pt x="140" y="1012"/>
                  </a:lnTo>
                  <a:lnTo>
                    <a:pt x="145" y="1010"/>
                  </a:lnTo>
                  <a:lnTo>
                    <a:pt x="148" y="1010"/>
                  </a:lnTo>
                  <a:lnTo>
                    <a:pt x="152" y="1010"/>
                  </a:lnTo>
                  <a:lnTo>
                    <a:pt x="155" y="1012"/>
                  </a:lnTo>
                  <a:lnTo>
                    <a:pt x="157" y="1015"/>
                  </a:lnTo>
                  <a:lnTo>
                    <a:pt x="157" y="1020"/>
                  </a:lnTo>
                  <a:lnTo>
                    <a:pt x="158" y="1019"/>
                  </a:lnTo>
                  <a:lnTo>
                    <a:pt x="160" y="1015"/>
                  </a:lnTo>
                  <a:lnTo>
                    <a:pt x="160" y="1012"/>
                  </a:lnTo>
                  <a:lnTo>
                    <a:pt x="158" y="1009"/>
                  </a:lnTo>
                  <a:lnTo>
                    <a:pt x="158" y="1005"/>
                  </a:lnTo>
                  <a:lnTo>
                    <a:pt x="158" y="1002"/>
                  </a:lnTo>
                  <a:lnTo>
                    <a:pt x="161" y="1001"/>
                  </a:lnTo>
                  <a:lnTo>
                    <a:pt x="163" y="1001"/>
                  </a:lnTo>
                  <a:lnTo>
                    <a:pt x="166" y="1002"/>
                  </a:lnTo>
                  <a:lnTo>
                    <a:pt x="168" y="1002"/>
                  </a:lnTo>
                  <a:lnTo>
                    <a:pt x="171" y="1004"/>
                  </a:lnTo>
                  <a:lnTo>
                    <a:pt x="176" y="1002"/>
                  </a:lnTo>
                  <a:lnTo>
                    <a:pt x="175" y="1001"/>
                  </a:lnTo>
                  <a:lnTo>
                    <a:pt x="171" y="999"/>
                  </a:lnTo>
                  <a:lnTo>
                    <a:pt x="170" y="997"/>
                  </a:lnTo>
                  <a:lnTo>
                    <a:pt x="166" y="997"/>
                  </a:lnTo>
                  <a:lnTo>
                    <a:pt x="163" y="996"/>
                  </a:lnTo>
                  <a:lnTo>
                    <a:pt x="161" y="994"/>
                  </a:lnTo>
                  <a:lnTo>
                    <a:pt x="170" y="981"/>
                  </a:lnTo>
                  <a:lnTo>
                    <a:pt x="181" y="973"/>
                  </a:lnTo>
                  <a:lnTo>
                    <a:pt x="193" y="963"/>
                  </a:lnTo>
                  <a:lnTo>
                    <a:pt x="196" y="963"/>
                  </a:lnTo>
                  <a:lnTo>
                    <a:pt x="201" y="963"/>
                  </a:lnTo>
                  <a:lnTo>
                    <a:pt x="204" y="963"/>
                  </a:lnTo>
                  <a:lnTo>
                    <a:pt x="207" y="965"/>
                  </a:lnTo>
                  <a:lnTo>
                    <a:pt x="209" y="968"/>
                  </a:lnTo>
                  <a:lnTo>
                    <a:pt x="209" y="966"/>
                  </a:lnTo>
                  <a:lnTo>
                    <a:pt x="209" y="963"/>
                  </a:lnTo>
                  <a:lnTo>
                    <a:pt x="207" y="961"/>
                  </a:lnTo>
                  <a:lnTo>
                    <a:pt x="204" y="960"/>
                  </a:lnTo>
                  <a:lnTo>
                    <a:pt x="201" y="956"/>
                  </a:lnTo>
                  <a:lnTo>
                    <a:pt x="199" y="955"/>
                  </a:lnTo>
                  <a:lnTo>
                    <a:pt x="199" y="951"/>
                  </a:lnTo>
                  <a:lnTo>
                    <a:pt x="207" y="935"/>
                  </a:lnTo>
                  <a:lnTo>
                    <a:pt x="217" y="920"/>
                  </a:lnTo>
                  <a:lnTo>
                    <a:pt x="227" y="909"/>
                  </a:lnTo>
                  <a:lnTo>
                    <a:pt x="242" y="899"/>
                  </a:lnTo>
                  <a:lnTo>
                    <a:pt x="243" y="898"/>
                  </a:lnTo>
                  <a:lnTo>
                    <a:pt x="243" y="896"/>
                  </a:lnTo>
                  <a:lnTo>
                    <a:pt x="242" y="896"/>
                  </a:lnTo>
                  <a:lnTo>
                    <a:pt x="240" y="894"/>
                  </a:lnTo>
                  <a:lnTo>
                    <a:pt x="238" y="893"/>
                  </a:lnTo>
                  <a:lnTo>
                    <a:pt x="237" y="889"/>
                  </a:lnTo>
                  <a:lnTo>
                    <a:pt x="237" y="888"/>
                  </a:lnTo>
                  <a:lnTo>
                    <a:pt x="251" y="875"/>
                  </a:lnTo>
                  <a:lnTo>
                    <a:pt x="264" y="862"/>
                  </a:lnTo>
                  <a:lnTo>
                    <a:pt x="278" y="847"/>
                  </a:lnTo>
                  <a:lnTo>
                    <a:pt x="289" y="832"/>
                  </a:lnTo>
                  <a:lnTo>
                    <a:pt x="304" y="821"/>
                  </a:lnTo>
                  <a:lnTo>
                    <a:pt x="322" y="811"/>
                  </a:lnTo>
                  <a:lnTo>
                    <a:pt x="333" y="816"/>
                  </a:lnTo>
                  <a:lnTo>
                    <a:pt x="343" y="821"/>
                  </a:lnTo>
                  <a:lnTo>
                    <a:pt x="361" y="809"/>
                  </a:lnTo>
                  <a:lnTo>
                    <a:pt x="377" y="798"/>
                  </a:lnTo>
                  <a:lnTo>
                    <a:pt x="390" y="785"/>
                  </a:lnTo>
                  <a:lnTo>
                    <a:pt x="400" y="767"/>
                  </a:lnTo>
                  <a:lnTo>
                    <a:pt x="426" y="750"/>
                  </a:lnTo>
                  <a:lnTo>
                    <a:pt x="451" y="736"/>
                  </a:lnTo>
                  <a:lnTo>
                    <a:pt x="475" y="719"/>
                  </a:lnTo>
                  <a:lnTo>
                    <a:pt x="498" y="700"/>
                  </a:lnTo>
                  <a:lnTo>
                    <a:pt x="516" y="677"/>
                  </a:lnTo>
                  <a:lnTo>
                    <a:pt x="523" y="675"/>
                  </a:lnTo>
                  <a:lnTo>
                    <a:pt x="528" y="674"/>
                  </a:lnTo>
                  <a:lnTo>
                    <a:pt x="534" y="672"/>
                  </a:lnTo>
                  <a:lnTo>
                    <a:pt x="542" y="672"/>
                  </a:lnTo>
                  <a:lnTo>
                    <a:pt x="557" y="649"/>
                  </a:lnTo>
                  <a:lnTo>
                    <a:pt x="573" y="629"/>
                  </a:lnTo>
                  <a:lnTo>
                    <a:pt x="590" y="608"/>
                  </a:lnTo>
                  <a:lnTo>
                    <a:pt x="609" y="602"/>
                  </a:lnTo>
                  <a:lnTo>
                    <a:pt x="624" y="590"/>
                  </a:lnTo>
                  <a:lnTo>
                    <a:pt x="639" y="577"/>
                  </a:lnTo>
                  <a:lnTo>
                    <a:pt x="653" y="566"/>
                  </a:lnTo>
                  <a:lnTo>
                    <a:pt x="670" y="556"/>
                  </a:lnTo>
                  <a:lnTo>
                    <a:pt x="688" y="528"/>
                  </a:lnTo>
                  <a:lnTo>
                    <a:pt x="707" y="500"/>
                  </a:lnTo>
                  <a:lnTo>
                    <a:pt x="725" y="471"/>
                  </a:lnTo>
                  <a:lnTo>
                    <a:pt x="743" y="441"/>
                  </a:lnTo>
                  <a:lnTo>
                    <a:pt x="758" y="409"/>
                  </a:lnTo>
                  <a:lnTo>
                    <a:pt x="770" y="374"/>
                  </a:lnTo>
                  <a:lnTo>
                    <a:pt x="776" y="335"/>
                  </a:lnTo>
                  <a:lnTo>
                    <a:pt x="778" y="293"/>
                  </a:lnTo>
                  <a:lnTo>
                    <a:pt x="794" y="288"/>
                  </a:lnTo>
                  <a:lnTo>
                    <a:pt x="812" y="284"/>
                  </a:lnTo>
                  <a:lnTo>
                    <a:pt x="830" y="281"/>
                  </a:lnTo>
                  <a:lnTo>
                    <a:pt x="851" y="250"/>
                  </a:lnTo>
                  <a:lnTo>
                    <a:pt x="871" y="219"/>
                  </a:lnTo>
                  <a:lnTo>
                    <a:pt x="892" y="190"/>
                  </a:lnTo>
                  <a:lnTo>
                    <a:pt x="894" y="162"/>
                  </a:lnTo>
                  <a:lnTo>
                    <a:pt x="892" y="134"/>
                  </a:lnTo>
                  <a:lnTo>
                    <a:pt x="892" y="105"/>
                  </a:lnTo>
                  <a:lnTo>
                    <a:pt x="908" y="80"/>
                  </a:lnTo>
                  <a:lnTo>
                    <a:pt x="925" y="56"/>
                  </a:lnTo>
                  <a:lnTo>
                    <a:pt x="944" y="34"/>
                  </a:lnTo>
                  <a:lnTo>
                    <a:pt x="966" y="16"/>
                  </a:lnTo>
                  <a:lnTo>
                    <a:pt x="967" y="16"/>
                  </a:lnTo>
                  <a:lnTo>
                    <a:pt x="969" y="18"/>
                  </a:lnTo>
                  <a:lnTo>
                    <a:pt x="969" y="20"/>
                  </a:lnTo>
                  <a:lnTo>
                    <a:pt x="969" y="21"/>
                  </a:lnTo>
                  <a:lnTo>
                    <a:pt x="971" y="23"/>
                  </a:lnTo>
                  <a:lnTo>
                    <a:pt x="971" y="24"/>
                  </a:lnTo>
                  <a:lnTo>
                    <a:pt x="972" y="26"/>
                  </a:lnTo>
                  <a:lnTo>
                    <a:pt x="974" y="24"/>
                  </a:lnTo>
                  <a:lnTo>
                    <a:pt x="975" y="24"/>
                  </a:lnTo>
                  <a:lnTo>
                    <a:pt x="977" y="23"/>
                  </a:lnTo>
                  <a:lnTo>
                    <a:pt x="979" y="21"/>
                  </a:lnTo>
                  <a:lnTo>
                    <a:pt x="979" y="20"/>
                  </a:lnTo>
                  <a:lnTo>
                    <a:pt x="979" y="16"/>
                  </a:lnTo>
                  <a:lnTo>
                    <a:pt x="977" y="15"/>
                  </a:lnTo>
                  <a:lnTo>
                    <a:pt x="975" y="11"/>
                  </a:lnTo>
                  <a:lnTo>
                    <a:pt x="974" y="8"/>
                  </a:lnTo>
                  <a:lnTo>
                    <a:pt x="975" y="5"/>
                  </a:lnTo>
                  <a:lnTo>
                    <a:pt x="9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5" name="Freeform 30"/>
            <p:cNvSpPr>
              <a:spLocks/>
            </p:cNvSpPr>
            <p:nvPr/>
          </p:nvSpPr>
          <p:spPr bwMode="auto">
            <a:xfrm>
              <a:off x="1219" y="1106"/>
              <a:ext cx="13" cy="15"/>
            </a:xfrm>
            <a:custGeom>
              <a:avLst/>
              <a:gdLst>
                <a:gd name="T0" fmla="*/ 2 w 13"/>
                <a:gd name="T1" fmla="*/ 0 h 15"/>
                <a:gd name="T2" fmla="*/ 7 w 13"/>
                <a:gd name="T3" fmla="*/ 0 h 15"/>
                <a:gd name="T4" fmla="*/ 10 w 13"/>
                <a:gd name="T5" fmla="*/ 2 h 15"/>
                <a:gd name="T6" fmla="*/ 13 w 13"/>
                <a:gd name="T7" fmla="*/ 5 h 15"/>
                <a:gd name="T8" fmla="*/ 13 w 13"/>
                <a:gd name="T9" fmla="*/ 8 h 15"/>
                <a:gd name="T10" fmla="*/ 13 w 13"/>
                <a:gd name="T11" fmla="*/ 13 h 15"/>
                <a:gd name="T12" fmla="*/ 8 w 13"/>
                <a:gd name="T13" fmla="*/ 15 h 15"/>
                <a:gd name="T14" fmla="*/ 5 w 13"/>
                <a:gd name="T15" fmla="*/ 15 h 15"/>
                <a:gd name="T16" fmla="*/ 2 w 13"/>
                <a:gd name="T17" fmla="*/ 11 h 15"/>
                <a:gd name="T18" fmla="*/ 0 w 13"/>
                <a:gd name="T19" fmla="*/ 10 h 15"/>
                <a:gd name="T20" fmla="*/ 0 w 13"/>
                <a:gd name="T21" fmla="*/ 6 h 15"/>
                <a:gd name="T22" fmla="*/ 0 w 13"/>
                <a:gd name="T23" fmla="*/ 3 h 15"/>
                <a:gd name="T24" fmla="*/ 2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2" y="0"/>
                  </a:moveTo>
                  <a:lnTo>
                    <a:pt x="7" y="0"/>
                  </a:lnTo>
                  <a:lnTo>
                    <a:pt x="10" y="2"/>
                  </a:lnTo>
                  <a:lnTo>
                    <a:pt x="13" y="5"/>
                  </a:lnTo>
                  <a:lnTo>
                    <a:pt x="13" y="8"/>
                  </a:lnTo>
                  <a:lnTo>
                    <a:pt x="13" y="13"/>
                  </a:lnTo>
                  <a:lnTo>
                    <a:pt x="8" y="15"/>
                  </a:lnTo>
                  <a:lnTo>
                    <a:pt x="5" y="15"/>
                  </a:lnTo>
                  <a:lnTo>
                    <a:pt x="2" y="11"/>
                  </a:lnTo>
                  <a:lnTo>
                    <a:pt x="0" y="10"/>
                  </a:lnTo>
                  <a:lnTo>
                    <a:pt x="0" y="6"/>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6" name="Freeform 31"/>
            <p:cNvSpPr>
              <a:spLocks/>
            </p:cNvSpPr>
            <p:nvPr/>
          </p:nvSpPr>
          <p:spPr bwMode="auto">
            <a:xfrm>
              <a:off x="1185" y="1122"/>
              <a:ext cx="41" cy="49"/>
            </a:xfrm>
            <a:custGeom>
              <a:avLst/>
              <a:gdLst>
                <a:gd name="T0" fmla="*/ 34 w 41"/>
                <a:gd name="T1" fmla="*/ 0 h 49"/>
                <a:gd name="T2" fmla="*/ 37 w 41"/>
                <a:gd name="T3" fmla="*/ 0 h 49"/>
                <a:gd name="T4" fmla="*/ 41 w 41"/>
                <a:gd name="T5" fmla="*/ 2 h 49"/>
                <a:gd name="T6" fmla="*/ 39 w 41"/>
                <a:gd name="T7" fmla="*/ 15 h 49"/>
                <a:gd name="T8" fmla="*/ 34 w 41"/>
                <a:gd name="T9" fmla="*/ 30 h 49"/>
                <a:gd name="T10" fmla="*/ 28 w 41"/>
                <a:gd name="T11" fmla="*/ 41 h 49"/>
                <a:gd name="T12" fmla="*/ 19 w 41"/>
                <a:gd name="T13" fmla="*/ 48 h 49"/>
                <a:gd name="T14" fmla="*/ 10 w 41"/>
                <a:gd name="T15" fmla="*/ 49 h 49"/>
                <a:gd name="T16" fmla="*/ 0 w 41"/>
                <a:gd name="T17" fmla="*/ 43 h 49"/>
                <a:gd name="T18" fmla="*/ 8 w 41"/>
                <a:gd name="T19" fmla="*/ 25 h 49"/>
                <a:gd name="T20" fmla="*/ 13 w 41"/>
                <a:gd name="T21" fmla="*/ 4 h 49"/>
                <a:gd name="T22" fmla="*/ 16 w 41"/>
                <a:gd name="T23" fmla="*/ 7 h 49"/>
                <a:gd name="T24" fmla="*/ 19 w 41"/>
                <a:gd name="T25" fmla="*/ 8 h 49"/>
                <a:gd name="T26" fmla="*/ 21 w 41"/>
                <a:gd name="T27" fmla="*/ 12 h 49"/>
                <a:gd name="T28" fmla="*/ 21 w 41"/>
                <a:gd name="T29" fmla="*/ 17 h 49"/>
                <a:gd name="T30" fmla="*/ 23 w 41"/>
                <a:gd name="T31" fmla="*/ 13 h 49"/>
                <a:gd name="T32" fmla="*/ 24 w 41"/>
                <a:gd name="T33" fmla="*/ 12 h 49"/>
                <a:gd name="T34" fmla="*/ 26 w 41"/>
                <a:gd name="T35" fmla="*/ 8 h 49"/>
                <a:gd name="T36" fmla="*/ 28 w 41"/>
                <a:gd name="T37" fmla="*/ 4 h 49"/>
                <a:gd name="T38" fmla="*/ 29 w 41"/>
                <a:gd name="T39" fmla="*/ 2 h 49"/>
                <a:gd name="T40" fmla="*/ 31 w 41"/>
                <a:gd name="T41" fmla="*/ 0 h 49"/>
                <a:gd name="T42" fmla="*/ 34 w 41"/>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9">
                  <a:moveTo>
                    <a:pt x="34" y="0"/>
                  </a:moveTo>
                  <a:lnTo>
                    <a:pt x="37" y="0"/>
                  </a:lnTo>
                  <a:lnTo>
                    <a:pt x="41" y="2"/>
                  </a:lnTo>
                  <a:lnTo>
                    <a:pt x="39" y="15"/>
                  </a:lnTo>
                  <a:lnTo>
                    <a:pt x="34" y="30"/>
                  </a:lnTo>
                  <a:lnTo>
                    <a:pt x="28" y="41"/>
                  </a:lnTo>
                  <a:lnTo>
                    <a:pt x="19" y="48"/>
                  </a:lnTo>
                  <a:lnTo>
                    <a:pt x="10" y="49"/>
                  </a:lnTo>
                  <a:lnTo>
                    <a:pt x="0" y="43"/>
                  </a:lnTo>
                  <a:lnTo>
                    <a:pt x="8" y="25"/>
                  </a:lnTo>
                  <a:lnTo>
                    <a:pt x="13" y="4"/>
                  </a:lnTo>
                  <a:lnTo>
                    <a:pt x="16" y="7"/>
                  </a:lnTo>
                  <a:lnTo>
                    <a:pt x="19" y="8"/>
                  </a:lnTo>
                  <a:lnTo>
                    <a:pt x="21" y="12"/>
                  </a:lnTo>
                  <a:lnTo>
                    <a:pt x="21" y="17"/>
                  </a:lnTo>
                  <a:lnTo>
                    <a:pt x="23" y="13"/>
                  </a:lnTo>
                  <a:lnTo>
                    <a:pt x="24" y="12"/>
                  </a:lnTo>
                  <a:lnTo>
                    <a:pt x="26" y="8"/>
                  </a:lnTo>
                  <a:lnTo>
                    <a:pt x="28" y="4"/>
                  </a:lnTo>
                  <a:lnTo>
                    <a:pt x="29" y="2"/>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7" name="Freeform 33"/>
            <p:cNvSpPr>
              <a:spLocks/>
            </p:cNvSpPr>
            <p:nvPr/>
          </p:nvSpPr>
          <p:spPr bwMode="auto">
            <a:xfrm>
              <a:off x="1240" y="1173"/>
              <a:ext cx="12" cy="15"/>
            </a:xfrm>
            <a:custGeom>
              <a:avLst/>
              <a:gdLst>
                <a:gd name="T0" fmla="*/ 5 w 12"/>
                <a:gd name="T1" fmla="*/ 0 h 15"/>
                <a:gd name="T2" fmla="*/ 9 w 12"/>
                <a:gd name="T3" fmla="*/ 2 h 15"/>
                <a:gd name="T4" fmla="*/ 12 w 12"/>
                <a:gd name="T5" fmla="*/ 5 h 15"/>
                <a:gd name="T6" fmla="*/ 12 w 12"/>
                <a:gd name="T7" fmla="*/ 8 h 15"/>
                <a:gd name="T8" fmla="*/ 12 w 12"/>
                <a:gd name="T9" fmla="*/ 13 h 15"/>
                <a:gd name="T10" fmla="*/ 9 w 12"/>
                <a:gd name="T11" fmla="*/ 13 h 15"/>
                <a:gd name="T12" fmla="*/ 7 w 12"/>
                <a:gd name="T13" fmla="*/ 15 h 15"/>
                <a:gd name="T14" fmla="*/ 5 w 12"/>
                <a:gd name="T15" fmla="*/ 15 h 15"/>
                <a:gd name="T16" fmla="*/ 4 w 12"/>
                <a:gd name="T17" fmla="*/ 13 h 15"/>
                <a:gd name="T18" fmla="*/ 0 w 12"/>
                <a:gd name="T19" fmla="*/ 13 h 15"/>
                <a:gd name="T20" fmla="*/ 0 w 12"/>
                <a:gd name="T21" fmla="*/ 2 h 15"/>
                <a:gd name="T22" fmla="*/ 5 w 12"/>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5">
                  <a:moveTo>
                    <a:pt x="5" y="0"/>
                  </a:moveTo>
                  <a:lnTo>
                    <a:pt x="9" y="2"/>
                  </a:lnTo>
                  <a:lnTo>
                    <a:pt x="12" y="5"/>
                  </a:lnTo>
                  <a:lnTo>
                    <a:pt x="12" y="8"/>
                  </a:lnTo>
                  <a:lnTo>
                    <a:pt x="12" y="13"/>
                  </a:lnTo>
                  <a:lnTo>
                    <a:pt x="9" y="13"/>
                  </a:lnTo>
                  <a:lnTo>
                    <a:pt x="7" y="15"/>
                  </a:lnTo>
                  <a:lnTo>
                    <a:pt x="5" y="15"/>
                  </a:lnTo>
                  <a:lnTo>
                    <a:pt x="4" y="13"/>
                  </a:lnTo>
                  <a:lnTo>
                    <a:pt x="0" y="13"/>
                  </a:lnTo>
                  <a:lnTo>
                    <a:pt x="0"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8" name="Freeform 34"/>
            <p:cNvSpPr>
              <a:spLocks/>
            </p:cNvSpPr>
            <p:nvPr/>
          </p:nvSpPr>
          <p:spPr bwMode="auto">
            <a:xfrm>
              <a:off x="1209" y="1186"/>
              <a:ext cx="69" cy="54"/>
            </a:xfrm>
            <a:custGeom>
              <a:avLst/>
              <a:gdLst>
                <a:gd name="T0" fmla="*/ 53 w 69"/>
                <a:gd name="T1" fmla="*/ 2 h 54"/>
                <a:gd name="T2" fmla="*/ 56 w 69"/>
                <a:gd name="T3" fmla="*/ 7 h 54"/>
                <a:gd name="T4" fmla="*/ 58 w 69"/>
                <a:gd name="T5" fmla="*/ 11 h 54"/>
                <a:gd name="T6" fmla="*/ 61 w 69"/>
                <a:gd name="T7" fmla="*/ 10 h 54"/>
                <a:gd name="T8" fmla="*/ 66 w 69"/>
                <a:gd name="T9" fmla="*/ 7 h 54"/>
                <a:gd name="T10" fmla="*/ 69 w 69"/>
                <a:gd name="T11" fmla="*/ 13 h 54"/>
                <a:gd name="T12" fmla="*/ 66 w 69"/>
                <a:gd name="T13" fmla="*/ 25 h 54"/>
                <a:gd name="T14" fmla="*/ 62 w 69"/>
                <a:gd name="T15" fmla="*/ 33 h 54"/>
                <a:gd name="T16" fmla="*/ 56 w 69"/>
                <a:gd name="T17" fmla="*/ 31 h 54"/>
                <a:gd name="T18" fmla="*/ 51 w 69"/>
                <a:gd name="T19" fmla="*/ 28 h 54"/>
                <a:gd name="T20" fmla="*/ 46 w 69"/>
                <a:gd name="T21" fmla="*/ 29 h 54"/>
                <a:gd name="T22" fmla="*/ 44 w 69"/>
                <a:gd name="T23" fmla="*/ 36 h 54"/>
                <a:gd name="T24" fmla="*/ 46 w 69"/>
                <a:gd name="T25" fmla="*/ 44 h 54"/>
                <a:gd name="T26" fmla="*/ 35 w 69"/>
                <a:gd name="T27" fmla="*/ 54 h 54"/>
                <a:gd name="T28" fmla="*/ 13 w 69"/>
                <a:gd name="T29" fmla="*/ 49 h 54"/>
                <a:gd name="T30" fmla="*/ 0 w 69"/>
                <a:gd name="T31" fmla="*/ 41 h 54"/>
                <a:gd name="T32" fmla="*/ 2 w 69"/>
                <a:gd name="T33" fmla="*/ 34 h 54"/>
                <a:gd name="T34" fmla="*/ 4 w 69"/>
                <a:gd name="T35" fmla="*/ 29 h 54"/>
                <a:gd name="T36" fmla="*/ 10 w 69"/>
                <a:gd name="T37" fmla="*/ 26 h 54"/>
                <a:gd name="T38" fmla="*/ 18 w 69"/>
                <a:gd name="T39" fmla="*/ 26 h 54"/>
                <a:gd name="T40" fmla="*/ 23 w 69"/>
                <a:gd name="T41" fmla="*/ 26 h 54"/>
                <a:gd name="T42" fmla="*/ 23 w 69"/>
                <a:gd name="T43" fmla="*/ 20 h 54"/>
                <a:gd name="T44" fmla="*/ 20 w 69"/>
                <a:gd name="T45" fmla="*/ 16 h 54"/>
                <a:gd name="T46" fmla="*/ 13 w 69"/>
                <a:gd name="T47" fmla="*/ 16 h 54"/>
                <a:gd name="T48" fmla="*/ 10 w 69"/>
                <a:gd name="T49" fmla="*/ 13 h 54"/>
                <a:gd name="T50" fmla="*/ 15 w 69"/>
                <a:gd name="T51" fmla="*/ 8 h 54"/>
                <a:gd name="T52" fmla="*/ 22 w 69"/>
                <a:gd name="T53" fmla="*/ 5 h 54"/>
                <a:gd name="T54" fmla="*/ 28 w 69"/>
                <a:gd name="T55" fmla="*/ 2 h 54"/>
                <a:gd name="T56" fmla="*/ 33 w 69"/>
                <a:gd name="T57" fmla="*/ 3 h 54"/>
                <a:gd name="T58" fmla="*/ 36 w 69"/>
                <a:gd name="T59" fmla="*/ 8 h 54"/>
                <a:gd name="T60" fmla="*/ 38 w 69"/>
                <a:gd name="T61" fmla="*/ 11 h 54"/>
                <a:gd name="T62" fmla="*/ 43 w 69"/>
                <a:gd name="T63" fmla="*/ 8 h 54"/>
                <a:gd name="T64" fmla="*/ 44 w 69"/>
                <a:gd name="T65" fmla="*/ 3 h 54"/>
                <a:gd name="T66" fmla="*/ 49 w 69"/>
                <a:gd name="T6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54">
                  <a:moveTo>
                    <a:pt x="53" y="0"/>
                  </a:moveTo>
                  <a:lnTo>
                    <a:pt x="53" y="2"/>
                  </a:lnTo>
                  <a:lnTo>
                    <a:pt x="54" y="5"/>
                  </a:lnTo>
                  <a:lnTo>
                    <a:pt x="56" y="7"/>
                  </a:lnTo>
                  <a:lnTo>
                    <a:pt x="56" y="8"/>
                  </a:lnTo>
                  <a:lnTo>
                    <a:pt x="58" y="11"/>
                  </a:lnTo>
                  <a:lnTo>
                    <a:pt x="59" y="11"/>
                  </a:lnTo>
                  <a:lnTo>
                    <a:pt x="61" y="10"/>
                  </a:lnTo>
                  <a:lnTo>
                    <a:pt x="64" y="8"/>
                  </a:lnTo>
                  <a:lnTo>
                    <a:pt x="66" y="7"/>
                  </a:lnTo>
                  <a:lnTo>
                    <a:pt x="69" y="7"/>
                  </a:lnTo>
                  <a:lnTo>
                    <a:pt x="69" y="13"/>
                  </a:lnTo>
                  <a:lnTo>
                    <a:pt x="67" y="20"/>
                  </a:lnTo>
                  <a:lnTo>
                    <a:pt x="66" y="25"/>
                  </a:lnTo>
                  <a:lnTo>
                    <a:pt x="64" y="28"/>
                  </a:lnTo>
                  <a:lnTo>
                    <a:pt x="62" y="33"/>
                  </a:lnTo>
                  <a:lnTo>
                    <a:pt x="58" y="33"/>
                  </a:lnTo>
                  <a:lnTo>
                    <a:pt x="56" y="31"/>
                  </a:lnTo>
                  <a:lnTo>
                    <a:pt x="54" y="29"/>
                  </a:lnTo>
                  <a:lnTo>
                    <a:pt x="51" y="28"/>
                  </a:lnTo>
                  <a:lnTo>
                    <a:pt x="48" y="28"/>
                  </a:lnTo>
                  <a:lnTo>
                    <a:pt x="46" y="29"/>
                  </a:lnTo>
                  <a:lnTo>
                    <a:pt x="44" y="33"/>
                  </a:lnTo>
                  <a:lnTo>
                    <a:pt x="44" y="36"/>
                  </a:lnTo>
                  <a:lnTo>
                    <a:pt x="44" y="41"/>
                  </a:lnTo>
                  <a:lnTo>
                    <a:pt x="46" y="44"/>
                  </a:lnTo>
                  <a:lnTo>
                    <a:pt x="44" y="47"/>
                  </a:lnTo>
                  <a:lnTo>
                    <a:pt x="35" y="54"/>
                  </a:lnTo>
                  <a:lnTo>
                    <a:pt x="23" y="54"/>
                  </a:lnTo>
                  <a:lnTo>
                    <a:pt x="13" y="49"/>
                  </a:lnTo>
                  <a:lnTo>
                    <a:pt x="0" y="44"/>
                  </a:lnTo>
                  <a:lnTo>
                    <a:pt x="0" y="41"/>
                  </a:lnTo>
                  <a:lnTo>
                    <a:pt x="0" y="38"/>
                  </a:lnTo>
                  <a:lnTo>
                    <a:pt x="2" y="34"/>
                  </a:lnTo>
                  <a:lnTo>
                    <a:pt x="4" y="33"/>
                  </a:lnTo>
                  <a:lnTo>
                    <a:pt x="4" y="29"/>
                  </a:lnTo>
                  <a:lnTo>
                    <a:pt x="5" y="26"/>
                  </a:lnTo>
                  <a:lnTo>
                    <a:pt x="10" y="26"/>
                  </a:lnTo>
                  <a:lnTo>
                    <a:pt x="15" y="26"/>
                  </a:lnTo>
                  <a:lnTo>
                    <a:pt x="18" y="26"/>
                  </a:lnTo>
                  <a:lnTo>
                    <a:pt x="22" y="28"/>
                  </a:lnTo>
                  <a:lnTo>
                    <a:pt x="23" y="26"/>
                  </a:lnTo>
                  <a:lnTo>
                    <a:pt x="25" y="23"/>
                  </a:lnTo>
                  <a:lnTo>
                    <a:pt x="23" y="20"/>
                  </a:lnTo>
                  <a:lnTo>
                    <a:pt x="22" y="18"/>
                  </a:lnTo>
                  <a:lnTo>
                    <a:pt x="20" y="16"/>
                  </a:lnTo>
                  <a:lnTo>
                    <a:pt x="17" y="16"/>
                  </a:lnTo>
                  <a:lnTo>
                    <a:pt x="13" y="16"/>
                  </a:lnTo>
                  <a:lnTo>
                    <a:pt x="10" y="16"/>
                  </a:lnTo>
                  <a:lnTo>
                    <a:pt x="10" y="13"/>
                  </a:lnTo>
                  <a:lnTo>
                    <a:pt x="12" y="10"/>
                  </a:lnTo>
                  <a:lnTo>
                    <a:pt x="15" y="8"/>
                  </a:lnTo>
                  <a:lnTo>
                    <a:pt x="18" y="7"/>
                  </a:lnTo>
                  <a:lnTo>
                    <a:pt x="22" y="5"/>
                  </a:lnTo>
                  <a:lnTo>
                    <a:pt x="25" y="3"/>
                  </a:lnTo>
                  <a:lnTo>
                    <a:pt x="28" y="2"/>
                  </a:lnTo>
                  <a:lnTo>
                    <a:pt x="31" y="2"/>
                  </a:lnTo>
                  <a:lnTo>
                    <a:pt x="33" y="3"/>
                  </a:lnTo>
                  <a:lnTo>
                    <a:pt x="35" y="5"/>
                  </a:lnTo>
                  <a:lnTo>
                    <a:pt x="36" y="8"/>
                  </a:lnTo>
                  <a:lnTo>
                    <a:pt x="36" y="10"/>
                  </a:lnTo>
                  <a:lnTo>
                    <a:pt x="38" y="11"/>
                  </a:lnTo>
                  <a:lnTo>
                    <a:pt x="41" y="10"/>
                  </a:lnTo>
                  <a:lnTo>
                    <a:pt x="43" y="8"/>
                  </a:lnTo>
                  <a:lnTo>
                    <a:pt x="43" y="7"/>
                  </a:lnTo>
                  <a:lnTo>
                    <a:pt x="44" y="3"/>
                  </a:lnTo>
                  <a:lnTo>
                    <a:pt x="46" y="2"/>
                  </a:lnTo>
                  <a:lnTo>
                    <a:pt x="49"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9" name="Freeform 35"/>
            <p:cNvSpPr>
              <a:spLocks/>
            </p:cNvSpPr>
            <p:nvPr/>
          </p:nvSpPr>
          <p:spPr bwMode="auto">
            <a:xfrm>
              <a:off x="1258" y="1214"/>
              <a:ext cx="36" cy="31"/>
            </a:xfrm>
            <a:custGeom>
              <a:avLst/>
              <a:gdLst>
                <a:gd name="T0" fmla="*/ 22 w 36"/>
                <a:gd name="T1" fmla="*/ 0 h 31"/>
                <a:gd name="T2" fmla="*/ 26 w 36"/>
                <a:gd name="T3" fmla="*/ 1 h 31"/>
                <a:gd name="T4" fmla="*/ 28 w 36"/>
                <a:gd name="T5" fmla="*/ 1 h 31"/>
                <a:gd name="T6" fmla="*/ 31 w 36"/>
                <a:gd name="T7" fmla="*/ 3 h 31"/>
                <a:gd name="T8" fmla="*/ 33 w 36"/>
                <a:gd name="T9" fmla="*/ 6 h 31"/>
                <a:gd name="T10" fmla="*/ 36 w 36"/>
                <a:gd name="T11" fmla="*/ 8 h 31"/>
                <a:gd name="T12" fmla="*/ 36 w 36"/>
                <a:gd name="T13" fmla="*/ 19 h 31"/>
                <a:gd name="T14" fmla="*/ 31 w 36"/>
                <a:gd name="T15" fmla="*/ 28 h 31"/>
                <a:gd name="T16" fmla="*/ 25 w 36"/>
                <a:gd name="T17" fmla="*/ 31 h 31"/>
                <a:gd name="T18" fmla="*/ 17 w 36"/>
                <a:gd name="T19" fmla="*/ 31 h 31"/>
                <a:gd name="T20" fmla="*/ 7 w 36"/>
                <a:gd name="T21" fmla="*/ 28 h 31"/>
                <a:gd name="T22" fmla="*/ 0 w 36"/>
                <a:gd name="T23" fmla="*/ 21 h 31"/>
                <a:gd name="T24" fmla="*/ 2 w 36"/>
                <a:gd name="T25" fmla="*/ 19 h 31"/>
                <a:gd name="T26" fmla="*/ 5 w 36"/>
                <a:gd name="T27" fmla="*/ 16 h 31"/>
                <a:gd name="T28" fmla="*/ 7 w 36"/>
                <a:gd name="T29" fmla="*/ 16 h 31"/>
                <a:gd name="T30" fmla="*/ 10 w 36"/>
                <a:gd name="T31" fmla="*/ 15 h 31"/>
                <a:gd name="T32" fmla="*/ 13 w 36"/>
                <a:gd name="T33" fmla="*/ 13 h 31"/>
                <a:gd name="T34" fmla="*/ 17 w 36"/>
                <a:gd name="T35" fmla="*/ 11 h 31"/>
                <a:gd name="T36" fmla="*/ 20 w 36"/>
                <a:gd name="T37" fmla="*/ 10 h 31"/>
                <a:gd name="T38" fmla="*/ 22 w 36"/>
                <a:gd name="T39" fmla="*/ 8 h 31"/>
                <a:gd name="T40" fmla="*/ 22 w 36"/>
                <a:gd name="T41" fmla="*/ 5 h 31"/>
                <a:gd name="T42" fmla="*/ 22 w 36"/>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1">
                  <a:moveTo>
                    <a:pt x="22" y="0"/>
                  </a:moveTo>
                  <a:lnTo>
                    <a:pt x="26" y="1"/>
                  </a:lnTo>
                  <a:lnTo>
                    <a:pt x="28" y="1"/>
                  </a:lnTo>
                  <a:lnTo>
                    <a:pt x="31" y="3"/>
                  </a:lnTo>
                  <a:lnTo>
                    <a:pt x="33" y="6"/>
                  </a:lnTo>
                  <a:lnTo>
                    <a:pt x="36" y="8"/>
                  </a:lnTo>
                  <a:lnTo>
                    <a:pt x="36" y="19"/>
                  </a:lnTo>
                  <a:lnTo>
                    <a:pt x="31" y="28"/>
                  </a:lnTo>
                  <a:lnTo>
                    <a:pt x="25" y="31"/>
                  </a:lnTo>
                  <a:lnTo>
                    <a:pt x="17" y="31"/>
                  </a:lnTo>
                  <a:lnTo>
                    <a:pt x="7" y="28"/>
                  </a:lnTo>
                  <a:lnTo>
                    <a:pt x="0" y="21"/>
                  </a:lnTo>
                  <a:lnTo>
                    <a:pt x="2" y="19"/>
                  </a:lnTo>
                  <a:lnTo>
                    <a:pt x="5" y="16"/>
                  </a:lnTo>
                  <a:lnTo>
                    <a:pt x="7" y="16"/>
                  </a:lnTo>
                  <a:lnTo>
                    <a:pt x="10" y="15"/>
                  </a:lnTo>
                  <a:lnTo>
                    <a:pt x="13" y="13"/>
                  </a:lnTo>
                  <a:lnTo>
                    <a:pt x="17" y="11"/>
                  </a:lnTo>
                  <a:lnTo>
                    <a:pt x="20" y="10"/>
                  </a:lnTo>
                  <a:lnTo>
                    <a:pt x="22" y="8"/>
                  </a:lnTo>
                  <a:lnTo>
                    <a:pt x="22" y="5"/>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0" name="Freeform 36"/>
            <p:cNvSpPr>
              <a:spLocks/>
            </p:cNvSpPr>
            <p:nvPr/>
          </p:nvSpPr>
          <p:spPr bwMode="auto">
            <a:xfrm>
              <a:off x="103" y="2092"/>
              <a:ext cx="42" cy="37"/>
            </a:xfrm>
            <a:custGeom>
              <a:avLst/>
              <a:gdLst>
                <a:gd name="T0" fmla="*/ 27 w 42"/>
                <a:gd name="T1" fmla="*/ 0 h 37"/>
                <a:gd name="T2" fmla="*/ 34 w 42"/>
                <a:gd name="T3" fmla="*/ 6 h 37"/>
                <a:gd name="T4" fmla="*/ 37 w 42"/>
                <a:gd name="T5" fmla="*/ 16 h 37"/>
                <a:gd name="T6" fmla="*/ 39 w 42"/>
                <a:gd name="T7" fmla="*/ 26 h 37"/>
                <a:gd name="T8" fmla="*/ 42 w 42"/>
                <a:gd name="T9" fmla="*/ 36 h 37"/>
                <a:gd name="T10" fmla="*/ 27 w 42"/>
                <a:gd name="T11" fmla="*/ 37 h 37"/>
                <a:gd name="T12" fmla="*/ 11 w 42"/>
                <a:gd name="T13" fmla="*/ 36 h 37"/>
                <a:gd name="T14" fmla="*/ 0 w 42"/>
                <a:gd name="T15" fmla="*/ 31 h 37"/>
                <a:gd name="T16" fmla="*/ 1 w 42"/>
                <a:gd name="T17" fmla="*/ 21 h 37"/>
                <a:gd name="T18" fmla="*/ 6 w 42"/>
                <a:gd name="T19" fmla="*/ 14 h 37"/>
                <a:gd name="T20" fmla="*/ 14 w 42"/>
                <a:gd name="T21" fmla="*/ 10 h 37"/>
                <a:gd name="T22" fmla="*/ 23 w 42"/>
                <a:gd name="T23" fmla="*/ 6 h 37"/>
                <a:gd name="T24" fmla="*/ 27 w 42"/>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7">
                  <a:moveTo>
                    <a:pt x="27" y="0"/>
                  </a:moveTo>
                  <a:lnTo>
                    <a:pt x="34" y="6"/>
                  </a:lnTo>
                  <a:lnTo>
                    <a:pt x="37" y="16"/>
                  </a:lnTo>
                  <a:lnTo>
                    <a:pt x="39" y="26"/>
                  </a:lnTo>
                  <a:lnTo>
                    <a:pt x="42" y="36"/>
                  </a:lnTo>
                  <a:lnTo>
                    <a:pt x="27" y="37"/>
                  </a:lnTo>
                  <a:lnTo>
                    <a:pt x="11" y="36"/>
                  </a:lnTo>
                  <a:lnTo>
                    <a:pt x="0" y="31"/>
                  </a:lnTo>
                  <a:lnTo>
                    <a:pt x="1" y="21"/>
                  </a:lnTo>
                  <a:lnTo>
                    <a:pt x="6" y="14"/>
                  </a:lnTo>
                  <a:lnTo>
                    <a:pt x="14" y="10"/>
                  </a:lnTo>
                  <a:lnTo>
                    <a:pt x="23" y="6"/>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1" name="Freeform 37"/>
            <p:cNvSpPr>
              <a:spLocks/>
            </p:cNvSpPr>
            <p:nvPr/>
          </p:nvSpPr>
          <p:spPr bwMode="auto">
            <a:xfrm>
              <a:off x="3" y="2277"/>
              <a:ext cx="44" cy="40"/>
            </a:xfrm>
            <a:custGeom>
              <a:avLst/>
              <a:gdLst>
                <a:gd name="T0" fmla="*/ 34 w 44"/>
                <a:gd name="T1" fmla="*/ 0 h 40"/>
                <a:gd name="T2" fmla="*/ 41 w 44"/>
                <a:gd name="T3" fmla="*/ 4 h 40"/>
                <a:gd name="T4" fmla="*/ 44 w 44"/>
                <a:gd name="T5" fmla="*/ 13 h 40"/>
                <a:gd name="T6" fmla="*/ 44 w 44"/>
                <a:gd name="T7" fmla="*/ 26 h 40"/>
                <a:gd name="T8" fmla="*/ 42 w 44"/>
                <a:gd name="T9" fmla="*/ 27 h 40"/>
                <a:gd name="T10" fmla="*/ 41 w 44"/>
                <a:gd name="T11" fmla="*/ 27 h 40"/>
                <a:gd name="T12" fmla="*/ 41 w 44"/>
                <a:gd name="T13" fmla="*/ 31 h 40"/>
                <a:gd name="T14" fmla="*/ 34 w 44"/>
                <a:gd name="T15" fmla="*/ 31 h 40"/>
                <a:gd name="T16" fmla="*/ 29 w 44"/>
                <a:gd name="T17" fmla="*/ 31 h 40"/>
                <a:gd name="T18" fmla="*/ 26 w 44"/>
                <a:gd name="T19" fmla="*/ 29 h 40"/>
                <a:gd name="T20" fmla="*/ 21 w 44"/>
                <a:gd name="T21" fmla="*/ 27 h 40"/>
                <a:gd name="T22" fmla="*/ 20 w 44"/>
                <a:gd name="T23" fmla="*/ 29 h 40"/>
                <a:gd name="T24" fmla="*/ 20 w 44"/>
                <a:gd name="T25" fmla="*/ 32 h 40"/>
                <a:gd name="T26" fmla="*/ 20 w 44"/>
                <a:gd name="T27" fmla="*/ 34 h 40"/>
                <a:gd name="T28" fmla="*/ 20 w 44"/>
                <a:gd name="T29" fmla="*/ 37 h 40"/>
                <a:gd name="T30" fmla="*/ 16 w 44"/>
                <a:gd name="T31" fmla="*/ 40 h 40"/>
                <a:gd name="T32" fmla="*/ 13 w 44"/>
                <a:gd name="T33" fmla="*/ 40 h 40"/>
                <a:gd name="T34" fmla="*/ 8 w 44"/>
                <a:gd name="T35" fmla="*/ 39 h 40"/>
                <a:gd name="T36" fmla="*/ 5 w 44"/>
                <a:gd name="T37" fmla="*/ 39 h 40"/>
                <a:gd name="T38" fmla="*/ 2 w 44"/>
                <a:gd name="T39" fmla="*/ 37 h 40"/>
                <a:gd name="T40" fmla="*/ 3 w 44"/>
                <a:gd name="T41" fmla="*/ 32 h 40"/>
                <a:gd name="T42" fmla="*/ 5 w 44"/>
                <a:gd name="T43" fmla="*/ 31 h 40"/>
                <a:gd name="T44" fmla="*/ 10 w 44"/>
                <a:gd name="T45" fmla="*/ 27 h 40"/>
                <a:gd name="T46" fmla="*/ 15 w 44"/>
                <a:gd name="T47" fmla="*/ 27 h 40"/>
                <a:gd name="T48" fmla="*/ 11 w 44"/>
                <a:gd name="T49" fmla="*/ 26 h 40"/>
                <a:gd name="T50" fmla="*/ 10 w 44"/>
                <a:gd name="T51" fmla="*/ 24 h 40"/>
                <a:gd name="T52" fmla="*/ 7 w 44"/>
                <a:gd name="T53" fmla="*/ 24 h 40"/>
                <a:gd name="T54" fmla="*/ 5 w 44"/>
                <a:gd name="T55" fmla="*/ 26 h 40"/>
                <a:gd name="T56" fmla="*/ 0 w 44"/>
                <a:gd name="T57" fmla="*/ 26 h 40"/>
                <a:gd name="T58" fmla="*/ 3 w 44"/>
                <a:gd name="T59" fmla="*/ 17 h 40"/>
                <a:gd name="T60" fmla="*/ 10 w 44"/>
                <a:gd name="T61" fmla="*/ 9 h 40"/>
                <a:gd name="T62" fmla="*/ 18 w 44"/>
                <a:gd name="T63" fmla="*/ 3 h 40"/>
                <a:gd name="T64" fmla="*/ 26 w 44"/>
                <a:gd name="T65" fmla="*/ 0 h 40"/>
                <a:gd name="T66" fmla="*/ 34 w 44"/>
                <a:gd name="T6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40">
                  <a:moveTo>
                    <a:pt x="34" y="0"/>
                  </a:moveTo>
                  <a:lnTo>
                    <a:pt x="41" y="4"/>
                  </a:lnTo>
                  <a:lnTo>
                    <a:pt x="44" y="13"/>
                  </a:lnTo>
                  <a:lnTo>
                    <a:pt x="44" y="26"/>
                  </a:lnTo>
                  <a:lnTo>
                    <a:pt x="42" y="27"/>
                  </a:lnTo>
                  <a:lnTo>
                    <a:pt x="41" y="27"/>
                  </a:lnTo>
                  <a:lnTo>
                    <a:pt x="41" y="31"/>
                  </a:lnTo>
                  <a:lnTo>
                    <a:pt x="34" y="31"/>
                  </a:lnTo>
                  <a:lnTo>
                    <a:pt x="29" y="31"/>
                  </a:lnTo>
                  <a:lnTo>
                    <a:pt x="26" y="29"/>
                  </a:lnTo>
                  <a:lnTo>
                    <a:pt x="21" y="27"/>
                  </a:lnTo>
                  <a:lnTo>
                    <a:pt x="20" y="29"/>
                  </a:lnTo>
                  <a:lnTo>
                    <a:pt x="20" y="32"/>
                  </a:lnTo>
                  <a:lnTo>
                    <a:pt x="20" y="34"/>
                  </a:lnTo>
                  <a:lnTo>
                    <a:pt x="20" y="37"/>
                  </a:lnTo>
                  <a:lnTo>
                    <a:pt x="16" y="40"/>
                  </a:lnTo>
                  <a:lnTo>
                    <a:pt x="13" y="40"/>
                  </a:lnTo>
                  <a:lnTo>
                    <a:pt x="8" y="39"/>
                  </a:lnTo>
                  <a:lnTo>
                    <a:pt x="5" y="39"/>
                  </a:lnTo>
                  <a:lnTo>
                    <a:pt x="2" y="37"/>
                  </a:lnTo>
                  <a:lnTo>
                    <a:pt x="3" y="32"/>
                  </a:lnTo>
                  <a:lnTo>
                    <a:pt x="5" y="31"/>
                  </a:lnTo>
                  <a:lnTo>
                    <a:pt x="10" y="27"/>
                  </a:lnTo>
                  <a:lnTo>
                    <a:pt x="15" y="27"/>
                  </a:lnTo>
                  <a:lnTo>
                    <a:pt x="11" y="26"/>
                  </a:lnTo>
                  <a:lnTo>
                    <a:pt x="10" y="24"/>
                  </a:lnTo>
                  <a:lnTo>
                    <a:pt x="7" y="24"/>
                  </a:lnTo>
                  <a:lnTo>
                    <a:pt x="5" y="26"/>
                  </a:lnTo>
                  <a:lnTo>
                    <a:pt x="0" y="26"/>
                  </a:lnTo>
                  <a:lnTo>
                    <a:pt x="3" y="17"/>
                  </a:lnTo>
                  <a:lnTo>
                    <a:pt x="10" y="9"/>
                  </a:lnTo>
                  <a:lnTo>
                    <a:pt x="18" y="3"/>
                  </a:lnTo>
                  <a:lnTo>
                    <a:pt x="26"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2" name="Freeform 38"/>
            <p:cNvSpPr>
              <a:spLocks/>
            </p:cNvSpPr>
            <p:nvPr/>
          </p:nvSpPr>
          <p:spPr bwMode="auto">
            <a:xfrm>
              <a:off x="16" y="2378"/>
              <a:ext cx="15" cy="16"/>
            </a:xfrm>
            <a:custGeom>
              <a:avLst/>
              <a:gdLst>
                <a:gd name="T0" fmla="*/ 2 w 15"/>
                <a:gd name="T1" fmla="*/ 0 h 16"/>
                <a:gd name="T2" fmla="*/ 5 w 15"/>
                <a:gd name="T3" fmla="*/ 0 h 16"/>
                <a:gd name="T4" fmla="*/ 8 w 15"/>
                <a:gd name="T5" fmla="*/ 2 h 16"/>
                <a:gd name="T6" fmla="*/ 12 w 15"/>
                <a:gd name="T7" fmla="*/ 5 h 16"/>
                <a:gd name="T8" fmla="*/ 13 w 15"/>
                <a:gd name="T9" fmla="*/ 8 h 16"/>
                <a:gd name="T10" fmla="*/ 15 w 15"/>
                <a:gd name="T11" fmla="*/ 11 h 16"/>
                <a:gd name="T12" fmla="*/ 15 w 15"/>
                <a:gd name="T13" fmla="*/ 15 h 16"/>
                <a:gd name="T14" fmla="*/ 13 w 15"/>
                <a:gd name="T15" fmla="*/ 16 h 16"/>
                <a:gd name="T16" fmla="*/ 8 w 15"/>
                <a:gd name="T17" fmla="*/ 16 h 16"/>
                <a:gd name="T18" fmla="*/ 5 w 15"/>
                <a:gd name="T19" fmla="*/ 15 h 16"/>
                <a:gd name="T20" fmla="*/ 2 w 15"/>
                <a:gd name="T21" fmla="*/ 11 h 16"/>
                <a:gd name="T22" fmla="*/ 0 w 15"/>
                <a:gd name="T23" fmla="*/ 8 h 16"/>
                <a:gd name="T24" fmla="*/ 0 w 15"/>
                <a:gd name="T25" fmla="*/ 5 h 16"/>
                <a:gd name="T26" fmla="*/ 2 w 15"/>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6">
                  <a:moveTo>
                    <a:pt x="2" y="0"/>
                  </a:moveTo>
                  <a:lnTo>
                    <a:pt x="5" y="0"/>
                  </a:lnTo>
                  <a:lnTo>
                    <a:pt x="8" y="2"/>
                  </a:lnTo>
                  <a:lnTo>
                    <a:pt x="12" y="5"/>
                  </a:lnTo>
                  <a:lnTo>
                    <a:pt x="13" y="8"/>
                  </a:lnTo>
                  <a:lnTo>
                    <a:pt x="15" y="11"/>
                  </a:lnTo>
                  <a:lnTo>
                    <a:pt x="15" y="15"/>
                  </a:lnTo>
                  <a:lnTo>
                    <a:pt x="13" y="16"/>
                  </a:lnTo>
                  <a:lnTo>
                    <a:pt x="8" y="16"/>
                  </a:lnTo>
                  <a:lnTo>
                    <a:pt x="5" y="15"/>
                  </a:lnTo>
                  <a:lnTo>
                    <a:pt x="2" y="11"/>
                  </a:lnTo>
                  <a:lnTo>
                    <a:pt x="0" y="8"/>
                  </a:lnTo>
                  <a:lnTo>
                    <a:pt x="0" y="5"/>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3" name="Freeform 40"/>
            <p:cNvSpPr>
              <a:spLocks/>
            </p:cNvSpPr>
            <p:nvPr/>
          </p:nvSpPr>
          <p:spPr bwMode="auto">
            <a:xfrm>
              <a:off x="188" y="2507"/>
              <a:ext cx="117" cy="139"/>
            </a:xfrm>
            <a:custGeom>
              <a:avLst/>
              <a:gdLst>
                <a:gd name="T0" fmla="*/ 59 w 117"/>
                <a:gd name="T1" fmla="*/ 0 h 139"/>
                <a:gd name="T2" fmla="*/ 78 w 117"/>
                <a:gd name="T3" fmla="*/ 13 h 139"/>
                <a:gd name="T4" fmla="*/ 98 w 117"/>
                <a:gd name="T5" fmla="*/ 33 h 139"/>
                <a:gd name="T6" fmla="*/ 104 w 117"/>
                <a:gd name="T7" fmla="*/ 44 h 139"/>
                <a:gd name="T8" fmla="*/ 101 w 117"/>
                <a:gd name="T9" fmla="*/ 49 h 139"/>
                <a:gd name="T10" fmla="*/ 99 w 117"/>
                <a:gd name="T11" fmla="*/ 54 h 139"/>
                <a:gd name="T12" fmla="*/ 91 w 117"/>
                <a:gd name="T13" fmla="*/ 52 h 139"/>
                <a:gd name="T14" fmla="*/ 85 w 117"/>
                <a:gd name="T15" fmla="*/ 49 h 139"/>
                <a:gd name="T16" fmla="*/ 80 w 117"/>
                <a:gd name="T17" fmla="*/ 46 h 139"/>
                <a:gd name="T18" fmla="*/ 77 w 117"/>
                <a:gd name="T19" fmla="*/ 51 h 139"/>
                <a:gd name="T20" fmla="*/ 75 w 117"/>
                <a:gd name="T21" fmla="*/ 59 h 139"/>
                <a:gd name="T22" fmla="*/ 81 w 117"/>
                <a:gd name="T23" fmla="*/ 62 h 139"/>
                <a:gd name="T24" fmla="*/ 91 w 117"/>
                <a:gd name="T25" fmla="*/ 62 h 139"/>
                <a:gd name="T26" fmla="*/ 98 w 117"/>
                <a:gd name="T27" fmla="*/ 67 h 139"/>
                <a:gd name="T28" fmla="*/ 101 w 117"/>
                <a:gd name="T29" fmla="*/ 70 h 139"/>
                <a:gd name="T30" fmla="*/ 104 w 117"/>
                <a:gd name="T31" fmla="*/ 67 h 139"/>
                <a:gd name="T32" fmla="*/ 109 w 117"/>
                <a:gd name="T33" fmla="*/ 64 h 139"/>
                <a:gd name="T34" fmla="*/ 116 w 117"/>
                <a:gd name="T35" fmla="*/ 62 h 139"/>
                <a:gd name="T36" fmla="*/ 116 w 117"/>
                <a:gd name="T37" fmla="*/ 77 h 139"/>
                <a:gd name="T38" fmla="*/ 117 w 117"/>
                <a:gd name="T39" fmla="*/ 88 h 139"/>
                <a:gd name="T40" fmla="*/ 77 w 117"/>
                <a:gd name="T41" fmla="*/ 106 h 139"/>
                <a:gd name="T42" fmla="*/ 27 w 117"/>
                <a:gd name="T43" fmla="*/ 119 h 139"/>
                <a:gd name="T44" fmla="*/ 29 w 117"/>
                <a:gd name="T45" fmla="*/ 128 h 139"/>
                <a:gd name="T46" fmla="*/ 31 w 117"/>
                <a:gd name="T47" fmla="*/ 134 h 139"/>
                <a:gd name="T48" fmla="*/ 18 w 117"/>
                <a:gd name="T49" fmla="*/ 139 h 139"/>
                <a:gd name="T50" fmla="*/ 0 w 117"/>
                <a:gd name="T51" fmla="*/ 129 h 139"/>
                <a:gd name="T52" fmla="*/ 3 w 117"/>
                <a:gd name="T53" fmla="*/ 121 h 139"/>
                <a:gd name="T54" fmla="*/ 11 w 117"/>
                <a:gd name="T55" fmla="*/ 114 h 139"/>
                <a:gd name="T56" fmla="*/ 16 w 117"/>
                <a:gd name="T57" fmla="*/ 108 h 139"/>
                <a:gd name="T58" fmla="*/ 14 w 117"/>
                <a:gd name="T59" fmla="*/ 98 h 139"/>
                <a:gd name="T60" fmla="*/ 13 w 117"/>
                <a:gd name="T61" fmla="*/ 90 h 139"/>
                <a:gd name="T62" fmla="*/ 16 w 117"/>
                <a:gd name="T63" fmla="*/ 82 h 139"/>
                <a:gd name="T64" fmla="*/ 23 w 117"/>
                <a:gd name="T65" fmla="*/ 82 h 139"/>
                <a:gd name="T66" fmla="*/ 27 w 117"/>
                <a:gd name="T67" fmla="*/ 85 h 139"/>
                <a:gd name="T68" fmla="*/ 32 w 117"/>
                <a:gd name="T69" fmla="*/ 87 h 139"/>
                <a:gd name="T70" fmla="*/ 31 w 117"/>
                <a:gd name="T71" fmla="*/ 64 h 139"/>
                <a:gd name="T72" fmla="*/ 42 w 117"/>
                <a:gd name="T73" fmla="*/ 49 h 139"/>
                <a:gd name="T74" fmla="*/ 41 w 117"/>
                <a:gd name="T75" fmla="*/ 44 h 139"/>
                <a:gd name="T76" fmla="*/ 36 w 117"/>
                <a:gd name="T77" fmla="*/ 41 h 139"/>
                <a:gd name="T78" fmla="*/ 31 w 117"/>
                <a:gd name="T79" fmla="*/ 39 h 139"/>
                <a:gd name="T80" fmla="*/ 32 w 117"/>
                <a:gd name="T81" fmla="*/ 10 h 139"/>
                <a:gd name="T82" fmla="*/ 49 w 117"/>
                <a:gd name="T8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39">
                  <a:moveTo>
                    <a:pt x="49" y="0"/>
                  </a:moveTo>
                  <a:lnTo>
                    <a:pt x="59" y="0"/>
                  </a:lnTo>
                  <a:lnTo>
                    <a:pt x="70" y="2"/>
                  </a:lnTo>
                  <a:lnTo>
                    <a:pt x="78" y="13"/>
                  </a:lnTo>
                  <a:lnTo>
                    <a:pt x="86" y="23"/>
                  </a:lnTo>
                  <a:lnTo>
                    <a:pt x="98" y="33"/>
                  </a:lnTo>
                  <a:lnTo>
                    <a:pt x="106" y="44"/>
                  </a:lnTo>
                  <a:lnTo>
                    <a:pt x="104" y="44"/>
                  </a:lnTo>
                  <a:lnTo>
                    <a:pt x="103" y="46"/>
                  </a:lnTo>
                  <a:lnTo>
                    <a:pt x="101" y="49"/>
                  </a:lnTo>
                  <a:lnTo>
                    <a:pt x="99" y="51"/>
                  </a:lnTo>
                  <a:lnTo>
                    <a:pt x="99" y="54"/>
                  </a:lnTo>
                  <a:lnTo>
                    <a:pt x="95" y="54"/>
                  </a:lnTo>
                  <a:lnTo>
                    <a:pt x="91" y="52"/>
                  </a:lnTo>
                  <a:lnTo>
                    <a:pt x="88" y="51"/>
                  </a:lnTo>
                  <a:lnTo>
                    <a:pt x="85" y="49"/>
                  </a:lnTo>
                  <a:lnTo>
                    <a:pt x="83" y="47"/>
                  </a:lnTo>
                  <a:lnTo>
                    <a:pt x="80" y="46"/>
                  </a:lnTo>
                  <a:lnTo>
                    <a:pt x="78" y="47"/>
                  </a:lnTo>
                  <a:lnTo>
                    <a:pt x="77" y="51"/>
                  </a:lnTo>
                  <a:lnTo>
                    <a:pt x="75" y="54"/>
                  </a:lnTo>
                  <a:lnTo>
                    <a:pt x="75" y="59"/>
                  </a:lnTo>
                  <a:lnTo>
                    <a:pt x="75" y="62"/>
                  </a:lnTo>
                  <a:lnTo>
                    <a:pt x="81" y="62"/>
                  </a:lnTo>
                  <a:lnTo>
                    <a:pt x="86" y="61"/>
                  </a:lnTo>
                  <a:lnTo>
                    <a:pt x="91" y="62"/>
                  </a:lnTo>
                  <a:lnTo>
                    <a:pt x="95" y="64"/>
                  </a:lnTo>
                  <a:lnTo>
                    <a:pt x="98" y="67"/>
                  </a:lnTo>
                  <a:lnTo>
                    <a:pt x="99" y="72"/>
                  </a:lnTo>
                  <a:lnTo>
                    <a:pt x="101" y="70"/>
                  </a:lnTo>
                  <a:lnTo>
                    <a:pt x="103" y="69"/>
                  </a:lnTo>
                  <a:lnTo>
                    <a:pt x="104" y="67"/>
                  </a:lnTo>
                  <a:lnTo>
                    <a:pt x="106" y="65"/>
                  </a:lnTo>
                  <a:lnTo>
                    <a:pt x="109" y="64"/>
                  </a:lnTo>
                  <a:lnTo>
                    <a:pt x="111" y="62"/>
                  </a:lnTo>
                  <a:lnTo>
                    <a:pt x="116" y="62"/>
                  </a:lnTo>
                  <a:lnTo>
                    <a:pt x="116" y="70"/>
                  </a:lnTo>
                  <a:lnTo>
                    <a:pt x="116" y="77"/>
                  </a:lnTo>
                  <a:lnTo>
                    <a:pt x="116" y="83"/>
                  </a:lnTo>
                  <a:lnTo>
                    <a:pt x="117" y="88"/>
                  </a:lnTo>
                  <a:lnTo>
                    <a:pt x="98" y="100"/>
                  </a:lnTo>
                  <a:lnTo>
                    <a:pt x="77" y="106"/>
                  </a:lnTo>
                  <a:lnTo>
                    <a:pt x="52" y="113"/>
                  </a:lnTo>
                  <a:lnTo>
                    <a:pt x="27" y="119"/>
                  </a:lnTo>
                  <a:lnTo>
                    <a:pt x="27" y="124"/>
                  </a:lnTo>
                  <a:lnTo>
                    <a:pt x="29" y="128"/>
                  </a:lnTo>
                  <a:lnTo>
                    <a:pt x="31" y="131"/>
                  </a:lnTo>
                  <a:lnTo>
                    <a:pt x="31" y="134"/>
                  </a:lnTo>
                  <a:lnTo>
                    <a:pt x="31" y="139"/>
                  </a:lnTo>
                  <a:lnTo>
                    <a:pt x="18" y="139"/>
                  </a:lnTo>
                  <a:lnTo>
                    <a:pt x="6" y="136"/>
                  </a:lnTo>
                  <a:lnTo>
                    <a:pt x="0" y="129"/>
                  </a:lnTo>
                  <a:lnTo>
                    <a:pt x="1" y="124"/>
                  </a:lnTo>
                  <a:lnTo>
                    <a:pt x="3" y="121"/>
                  </a:lnTo>
                  <a:lnTo>
                    <a:pt x="6" y="118"/>
                  </a:lnTo>
                  <a:lnTo>
                    <a:pt x="11" y="114"/>
                  </a:lnTo>
                  <a:lnTo>
                    <a:pt x="14" y="111"/>
                  </a:lnTo>
                  <a:lnTo>
                    <a:pt x="16" y="108"/>
                  </a:lnTo>
                  <a:lnTo>
                    <a:pt x="16" y="103"/>
                  </a:lnTo>
                  <a:lnTo>
                    <a:pt x="14" y="98"/>
                  </a:lnTo>
                  <a:lnTo>
                    <a:pt x="14" y="93"/>
                  </a:lnTo>
                  <a:lnTo>
                    <a:pt x="13" y="90"/>
                  </a:lnTo>
                  <a:lnTo>
                    <a:pt x="14" y="85"/>
                  </a:lnTo>
                  <a:lnTo>
                    <a:pt x="16" y="82"/>
                  </a:lnTo>
                  <a:lnTo>
                    <a:pt x="19" y="82"/>
                  </a:lnTo>
                  <a:lnTo>
                    <a:pt x="23" y="82"/>
                  </a:lnTo>
                  <a:lnTo>
                    <a:pt x="24" y="83"/>
                  </a:lnTo>
                  <a:lnTo>
                    <a:pt x="27" y="85"/>
                  </a:lnTo>
                  <a:lnTo>
                    <a:pt x="29" y="87"/>
                  </a:lnTo>
                  <a:lnTo>
                    <a:pt x="32" y="87"/>
                  </a:lnTo>
                  <a:lnTo>
                    <a:pt x="31" y="75"/>
                  </a:lnTo>
                  <a:lnTo>
                    <a:pt x="31" y="64"/>
                  </a:lnTo>
                  <a:lnTo>
                    <a:pt x="34" y="54"/>
                  </a:lnTo>
                  <a:lnTo>
                    <a:pt x="42" y="49"/>
                  </a:lnTo>
                  <a:lnTo>
                    <a:pt x="42" y="46"/>
                  </a:lnTo>
                  <a:lnTo>
                    <a:pt x="41" y="44"/>
                  </a:lnTo>
                  <a:lnTo>
                    <a:pt x="37" y="43"/>
                  </a:lnTo>
                  <a:lnTo>
                    <a:pt x="36" y="41"/>
                  </a:lnTo>
                  <a:lnTo>
                    <a:pt x="32" y="41"/>
                  </a:lnTo>
                  <a:lnTo>
                    <a:pt x="31" y="39"/>
                  </a:lnTo>
                  <a:lnTo>
                    <a:pt x="31" y="25"/>
                  </a:lnTo>
                  <a:lnTo>
                    <a:pt x="32" y="10"/>
                  </a:lnTo>
                  <a:lnTo>
                    <a:pt x="37" y="2"/>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grpSp>
        <p:nvGrpSpPr>
          <p:cNvPr id="104" name="Group 103"/>
          <p:cNvGrpSpPr/>
          <p:nvPr/>
        </p:nvGrpSpPr>
        <p:grpSpPr>
          <a:xfrm>
            <a:off x="4771852" y="2722546"/>
            <a:ext cx="503753" cy="498716"/>
            <a:chOff x="5927279" y="2078193"/>
            <a:chExt cx="300973" cy="297964"/>
          </a:xfrm>
          <a:solidFill>
            <a:schemeClr val="bg1"/>
          </a:solidFill>
        </p:grpSpPr>
        <p:sp>
          <p:nvSpPr>
            <p:cNvPr id="105" name="Freeform 651"/>
            <p:cNvSpPr>
              <a:spLocks noEditPoints="1"/>
            </p:cNvSpPr>
            <p:nvPr/>
          </p:nvSpPr>
          <p:spPr bwMode="auto">
            <a:xfrm>
              <a:off x="5927279" y="2096251"/>
              <a:ext cx="273886" cy="279906"/>
            </a:xfrm>
            <a:custGeom>
              <a:avLst/>
              <a:gdLst>
                <a:gd name="T0" fmla="*/ 37 w 73"/>
                <a:gd name="T1" fmla="*/ 74 h 74"/>
                <a:gd name="T2" fmla="*/ 0 w 73"/>
                <a:gd name="T3" fmla="*/ 37 h 74"/>
                <a:gd name="T4" fmla="*/ 37 w 73"/>
                <a:gd name="T5" fmla="*/ 0 h 74"/>
                <a:gd name="T6" fmla="*/ 73 w 73"/>
                <a:gd name="T7" fmla="*/ 37 h 74"/>
                <a:gd name="T8" fmla="*/ 37 w 73"/>
                <a:gd name="T9" fmla="*/ 74 h 74"/>
                <a:gd name="T10" fmla="*/ 37 w 73"/>
                <a:gd name="T11" fmla="*/ 5 h 74"/>
                <a:gd name="T12" fmla="*/ 5 w 73"/>
                <a:gd name="T13" fmla="*/ 37 h 74"/>
                <a:gd name="T14" fmla="*/ 37 w 73"/>
                <a:gd name="T15" fmla="*/ 68 h 74"/>
                <a:gd name="T16" fmla="*/ 68 w 73"/>
                <a:gd name="T17" fmla="*/ 37 h 74"/>
                <a:gd name="T18" fmla="*/ 37 w 73"/>
                <a:gd name="T19" fmla="*/ 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4">
                  <a:moveTo>
                    <a:pt x="37" y="74"/>
                  </a:moveTo>
                  <a:cubicBezTo>
                    <a:pt x="16" y="74"/>
                    <a:pt x="0" y="57"/>
                    <a:pt x="0" y="37"/>
                  </a:cubicBezTo>
                  <a:cubicBezTo>
                    <a:pt x="0" y="17"/>
                    <a:pt x="16" y="0"/>
                    <a:pt x="37" y="0"/>
                  </a:cubicBezTo>
                  <a:cubicBezTo>
                    <a:pt x="57" y="0"/>
                    <a:pt x="73" y="17"/>
                    <a:pt x="73" y="37"/>
                  </a:cubicBezTo>
                  <a:cubicBezTo>
                    <a:pt x="73" y="57"/>
                    <a:pt x="57" y="74"/>
                    <a:pt x="37" y="74"/>
                  </a:cubicBezTo>
                  <a:close/>
                  <a:moveTo>
                    <a:pt x="37" y="5"/>
                  </a:moveTo>
                  <a:cubicBezTo>
                    <a:pt x="19" y="5"/>
                    <a:pt x="5" y="19"/>
                    <a:pt x="5" y="37"/>
                  </a:cubicBezTo>
                  <a:cubicBezTo>
                    <a:pt x="5" y="54"/>
                    <a:pt x="19" y="68"/>
                    <a:pt x="37" y="68"/>
                  </a:cubicBezTo>
                  <a:cubicBezTo>
                    <a:pt x="54" y="68"/>
                    <a:pt x="68" y="54"/>
                    <a:pt x="68" y="37"/>
                  </a:cubicBezTo>
                  <a:cubicBezTo>
                    <a:pt x="68" y="19"/>
                    <a:pt x="54" y="5"/>
                    <a:pt x="37" y="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106" name="Freeform 652"/>
            <p:cNvSpPr>
              <a:spLocks/>
            </p:cNvSpPr>
            <p:nvPr/>
          </p:nvSpPr>
          <p:spPr bwMode="auto">
            <a:xfrm>
              <a:off x="5975435" y="2078193"/>
              <a:ext cx="252817" cy="240778"/>
            </a:xfrm>
            <a:custGeom>
              <a:avLst/>
              <a:gdLst>
                <a:gd name="T0" fmla="*/ 78 w 84"/>
                <a:gd name="T1" fmla="*/ 0 h 80"/>
                <a:gd name="T2" fmla="*/ 28 w 84"/>
                <a:gd name="T3" fmla="*/ 56 h 80"/>
                <a:gd name="T4" fmla="*/ 6 w 84"/>
                <a:gd name="T5" fmla="*/ 35 h 80"/>
                <a:gd name="T6" fmla="*/ 0 w 84"/>
                <a:gd name="T7" fmla="*/ 49 h 80"/>
                <a:gd name="T8" fmla="*/ 21 w 84"/>
                <a:gd name="T9" fmla="*/ 74 h 80"/>
                <a:gd name="T10" fmla="*/ 26 w 84"/>
                <a:gd name="T11" fmla="*/ 80 h 80"/>
                <a:gd name="T12" fmla="*/ 33 w 84"/>
                <a:gd name="T13" fmla="*/ 74 h 80"/>
                <a:gd name="T14" fmla="*/ 84 w 84"/>
                <a:gd name="T15" fmla="*/ 7 h 80"/>
                <a:gd name="T16" fmla="*/ 78 w 84"/>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0">
                  <a:moveTo>
                    <a:pt x="78" y="0"/>
                  </a:moveTo>
                  <a:lnTo>
                    <a:pt x="28" y="56"/>
                  </a:lnTo>
                  <a:lnTo>
                    <a:pt x="6" y="35"/>
                  </a:lnTo>
                  <a:lnTo>
                    <a:pt x="0" y="49"/>
                  </a:lnTo>
                  <a:lnTo>
                    <a:pt x="21" y="74"/>
                  </a:lnTo>
                  <a:lnTo>
                    <a:pt x="26" y="80"/>
                  </a:lnTo>
                  <a:lnTo>
                    <a:pt x="33" y="74"/>
                  </a:lnTo>
                  <a:lnTo>
                    <a:pt x="84" y="7"/>
                  </a:lnTo>
                  <a:lnTo>
                    <a:pt x="78"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grpSp>
      <p:grpSp>
        <p:nvGrpSpPr>
          <p:cNvPr id="108" name="Group 23"/>
          <p:cNvGrpSpPr>
            <a:grpSpLocks noChangeAspect="1"/>
          </p:cNvGrpSpPr>
          <p:nvPr/>
        </p:nvGrpSpPr>
        <p:grpSpPr bwMode="auto">
          <a:xfrm>
            <a:off x="5721771" y="4595774"/>
            <a:ext cx="690392" cy="389252"/>
            <a:chOff x="713" y="1006"/>
            <a:chExt cx="4333" cy="2443"/>
          </a:xfrm>
          <a:solidFill>
            <a:schemeClr val="bg1"/>
          </a:solidFill>
        </p:grpSpPr>
        <p:sp>
          <p:nvSpPr>
            <p:cNvPr id="109" name="Freeform 24"/>
            <p:cNvSpPr>
              <a:spLocks/>
            </p:cNvSpPr>
            <p:nvPr/>
          </p:nvSpPr>
          <p:spPr bwMode="auto">
            <a:xfrm>
              <a:off x="1694" y="3113"/>
              <a:ext cx="1006" cy="336"/>
            </a:xfrm>
            <a:custGeom>
              <a:avLst/>
              <a:gdLst>
                <a:gd name="T0" fmla="*/ 355 w 426"/>
                <a:gd name="T1" fmla="*/ 65 h 142"/>
                <a:gd name="T2" fmla="*/ 352 w 426"/>
                <a:gd name="T3" fmla="*/ 0 h 142"/>
                <a:gd name="T4" fmla="*/ 247 w 426"/>
                <a:gd name="T5" fmla="*/ 0 h 142"/>
                <a:gd name="T6" fmla="*/ 179 w 426"/>
                <a:gd name="T7" fmla="*/ 0 h 142"/>
                <a:gd name="T8" fmla="*/ 73 w 426"/>
                <a:gd name="T9" fmla="*/ 0 h 142"/>
                <a:gd name="T10" fmla="*/ 69 w 426"/>
                <a:gd name="T11" fmla="*/ 65 h 142"/>
                <a:gd name="T12" fmla="*/ 55 w 426"/>
                <a:gd name="T13" fmla="*/ 83 h 142"/>
                <a:gd name="T14" fmla="*/ 0 w 426"/>
                <a:gd name="T15" fmla="*/ 131 h 142"/>
                <a:gd name="T16" fmla="*/ 9 w 426"/>
                <a:gd name="T17" fmla="*/ 142 h 142"/>
                <a:gd name="T18" fmla="*/ 179 w 426"/>
                <a:gd name="T19" fmla="*/ 142 h 142"/>
                <a:gd name="T20" fmla="*/ 247 w 426"/>
                <a:gd name="T21" fmla="*/ 142 h 142"/>
                <a:gd name="T22" fmla="*/ 417 w 426"/>
                <a:gd name="T23" fmla="*/ 142 h 142"/>
                <a:gd name="T24" fmla="*/ 426 w 426"/>
                <a:gd name="T25" fmla="*/ 131 h 142"/>
                <a:gd name="T26" fmla="*/ 370 w 426"/>
                <a:gd name="T27" fmla="*/ 83 h 142"/>
                <a:gd name="T28" fmla="*/ 355 w 426"/>
                <a:gd name="T29"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6" h="142">
                  <a:moveTo>
                    <a:pt x="355" y="65"/>
                  </a:moveTo>
                  <a:cubicBezTo>
                    <a:pt x="350" y="52"/>
                    <a:pt x="351" y="14"/>
                    <a:pt x="352" y="0"/>
                  </a:cubicBezTo>
                  <a:cubicBezTo>
                    <a:pt x="247" y="0"/>
                    <a:pt x="247" y="0"/>
                    <a:pt x="247" y="0"/>
                  </a:cubicBezTo>
                  <a:cubicBezTo>
                    <a:pt x="179" y="0"/>
                    <a:pt x="179" y="0"/>
                    <a:pt x="179" y="0"/>
                  </a:cubicBezTo>
                  <a:cubicBezTo>
                    <a:pt x="73" y="0"/>
                    <a:pt x="73" y="0"/>
                    <a:pt x="73" y="0"/>
                  </a:cubicBezTo>
                  <a:cubicBezTo>
                    <a:pt x="73" y="14"/>
                    <a:pt x="74" y="52"/>
                    <a:pt x="69" y="65"/>
                  </a:cubicBezTo>
                  <a:cubicBezTo>
                    <a:pt x="67" y="71"/>
                    <a:pt x="55" y="83"/>
                    <a:pt x="55" y="83"/>
                  </a:cubicBezTo>
                  <a:cubicBezTo>
                    <a:pt x="0" y="131"/>
                    <a:pt x="0" y="131"/>
                    <a:pt x="0" y="131"/>
                  </a:cubicBezTo>
                  <a:cubicBezTo>
                    <a:pt x="0" y="136"/>
                    <a:pt x="4" y="142"/>
                    <a:pt x="9" y="142"/>
                  </a:cubicBezTo>
                  <a:cubicBezTo>
                    <a:pt x="179" y="142"/>
                    <a:pt x="179" y="142"/>
                    <a:pt x="179" y="142"/>
                  </a:cubicBezTo>
                  <a:cubicBezTo>
                    <a:pt x="247" y="142"/>
                    <a:pt x="247" y="142"/>
                    <a:pt x="247" y="142"/>
                  </a:cubicBezTo>
                  <a:cubicBezTo>
                    <a:pt x="417" y="142"/>
                    <a:pt x="417" y="142"/>
                    <a:pt x="417" y="142"/>
                  </a:cubicBezTo>
                  <a:cubicBezTo>
                    <a:pt x="422" y="142"/>
                    <a:pt x="426" y="136"/>
                    <a:pt x="426" y="131"/>
                  </a:cubicBezTo>
                  <a:cubicBezTo>
                    <a:pt x="370" y="83"/>
                    <a:pt x="370" y="83"/>
                    <a:pt x="370" y="83"/>
                  </a:cubicBezTo>
                  <a:cubicBezTo>
                    <a:pt x="370" y="83"/>
                    <a:pt x="358" y="71"/>
                    <a:pt x="35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25"/>
            <p:cNvSpPr>
              <a:spLocks noEditPoints="1"/>
            </p:cNvSpPr>
            <p:nvPr/>
          </p:nvSpPr>
          <p:spPr bwMode="auto">
            <a:xfrm>
              <a:off x="713" y="1009"/>
              <a:ext cx="2958" cy="2043"/>
            </a:xfrm>
            <a:custGeom>
              <a:avLst/>
              <a:gdLst>
                <a:gd name="T0" fmla="*/ 1214 w 1252"/>
                <a:gd name="T1" fmla="*/ 0 h 865"/>
                <a:gd name="T2" fmla="*/ 37 w 1252"/>
                <a:gd name="T3" fmla="*/ 0 h 865"/>
                <a:gd name="T4" fmla="*/ 0 w 1252"/>
                <a:gd name="T5" fmla="*/ 37 h 865"/>
                <a:gd name="T6" fmla="*/ 0 w 1252"/>
                <a:gd name="T7" fmla="*/ 828 h 865"/>
                <a:gd name="T8" fmla="*/ 37 w 1252"/>
                <a:gd name="T9" fmla="*/ 865 h 865"/>
                <a:gd name="T10" fmla="*/ 1214 w 1252"/>
                <a:gd name="T11" fmla="*/ 865 h 865"/>
                <a:gd name="T12" fmla="*/ 1252 w 1252"/>
                <a:gd name="T13" fmla="*/ 828 h 865"/>
                <a:gd name="T14" fmla="*/ 1252 w 1252"/>
                <a:gd name="T15" fmla="*/ 37 h 865"/>
                <a:gd name="T16" fmla="*/ 1214 w 1252"/>
                <a:gd name="T17" fmla="*/ 0 h 865"/>
                <a:gd name="T18" fmla="*/ 1194 w 1252"/>
                <a:gd name="T19" fmla="*/ 710 h 865"/>
                <a:gd name="T20" fmla="*/ 58 w 1252"/>
                <a:gd name="T21" fmla="*/ 710 h 865"/>
                <a:gd name="T22" fmla="*/ 58 w 1252"/>
                <a:gd name="T23" fmla="*/ 62 h 865"/>
                <a:gd name="T24" fmla="*/ 1194 w 1252"/>
                <a:gd name="T25" fmla="*/ 62 h 865"/>
                <a:gd name="T26" fmla="*/ 1194 w 1252"/>
                <a:gd name="T27" fmla="*/ 71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2" h="865">
                  <a:moveTo>
                    <a:pt x="1214" y="0"/>
                  </a:moveTo>
                  <a:cubicBezTo>
                    <a:pt x="37" y="0"/>
                    <a:pt x="37" y="0"/>
                    <a:pt x="37" y="0"/>
                  </a:cubicBezTo>
                  <a:cubicBezTo>
                    <a:pt x="16" y="0"/>
                    <a:pt x="0" y="17"/>
                    <a:pt x="0" y="37"/>
                  </a:cubicBezTo>
                  <a:cubicBezTo>
                    <a:pt x="0" y="828"/>
                    <a:pt x="0" y="828"/>
                    <a:pt x="0" y="828"/>
                  </a:cubicBezTo>
                  <a:cubicBezTo>
                    <a:pt x="0" y="848"/>
                    <a:pt x="16" y="865"/>
                    <a:pt x="37" y="865"/>
                  </a:cubicBezTo>
                  <a:cubicBezTo>
                    <a:pt x="1214" y="865"/>
                    <a:pt x="1214" y="865"/>
                    <a:pt x="1214" y="865"/>
                  </a:cubicBezTo>
                  <a:cubicBezTo>
                    <a:pt x="1235" y="865"/>
                    <a:pt x="1252" y="848"/>
                    <a:pt x="1252" y="828"/>
                  </a:cubicBezTo>
                  <a:cubicBezTo>
                    <a:pt x="1252" y="37"/>
                    <a:pt x="1252" y="37"/>
                    <a:pt x="1252" y="37"/>
                  </a:cubicBezTo>
                  <a:cubicBezTo>
                    <a:pt x="1252" y="17"/>
                    <a:pt x="1235" y="0"/>
                    <a:pt x="1214" y="0"/>
                  </a:cubicBezTo>
                  <a:close/>
                  <a:moveTo>
                    <a:pt x="1194" y="710"/>
                  </a:moveTo>
                  <a:cubicBezTo>
                    <a:pt x="58" y="710"/>
                    <a:pt x="58" y="710"/>
                    <a:pt x="58" y="710"/>
                  </a:cubicBezTo>
                  <a:cubicBezTo>
                    <a:pt x="58" y="62"/>
                    <a:pt x="58" y="62"/>
                    <a:pt x="58" y="62"/>
                  </a:cubicBezTo>
                  <a:cubicBezTo>
                    <a:pt x="1194" y="62"/>
                    <a:pt x="1194" y="62"/>
                    <a:pt x="1194" y="62"/>
                  </a:cubicBezTo>
                  <a:lnTo>
                    <a:pt x="1194" y="7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26"/>
            <p:cNvSpPr>
              <a:spLocks noEditPoints="1"/>
            </p:cNvSpPr>
            <p:nvPr/>
          </p:nvSpPr>
          <p:spPr bwMode="auto">
            <a:xfrm>
              <a:off x="4023" y="1236"/>
              <a:ext cx="942" cy="491"/>
            </a:xfrm>
            <a:custGeom>
              <a:avLst/>
              <a:gdLst>
                <a:gd name="T0" fmla="*/ 942 w 942"/>
                <a:gd name="T1" fmla="*/ 0 h 491"/>
                <a:gd name="T2" fmla="*/ 0 w 942"/>
                <a:gd name="T3" fmla="*/ 0 h 491"/>
                <a:gd name="T4" fmla="*/ 0 w 942"/>
                <a:gd name="T5" fmla="*/ 491 h 491"/>
                <a:gd name="T6" fmla="*/ 942 w 942"/>
                <a:gd name="T7" fmla="*/ 491 h 491"/>
                <a:gd name="T8" fmla="*/ 942 w 942"/>
                <a:gd name="T9" fmla="*/ 0 h 491"/>
                <a:gd name="T10" fmla="*/ 883 w 942"/>
                <a:gd name="T11" fmla="*/ 394 h 491"/>
                <a:gd name="T12" fmla="*/ 59 w 942"/>
                <a:gd name="T13" fmla="*/ 394 h 491"/>
                <a:gd name="T14" fmla="*/ 59 w 942"/>
                <a:gd name="T15" fmla="*/ 302 h 491"/>
                <a:gd name="T16" fmla="*/ 883 w 942"/>
                <a:gd name="T17" fmla="*/ 302 h 491"/>
                <a:gd name="T18" fmla="*/ 883 w 942"/>
                <a:gd name="T19" fmla="*/ 394 h 491"/>
                <a:gd name="T20" fmla="*/ 883 w 942"/>
                <a:gd name="T21" fmla="*/ 181 h 491"/>
                <a:gd name="T22" fmla="*/ 59 w 942"/>
                <a:gd name="T23" fmla="*/ 181 h 491"/>
                <a:gd name="T24" fmla="*/ 59 w 942"/>
                <a:gd name="T25" fmla="*/ 92 h 491"/>
                <a:gd name="T26" fmla="*/ 883 w 942"/>
                <a:gd name="T27" fmla="*/ 92 h 491"/>
                <a:gd name="T28" fmla="*/ 883 w 942"/>
                <a:gd name="T29" fmla="*/ 18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2" h="491">
                  <a:moveTo>
                    <a:pt x="942" y="0"/>
                  </a:moveTo>
                  <a:lnTo>
                    <a:pt x="0" y="0"/>
                  </a:lnTo>
                  <a:lnTo>
                    <a:pt x="0" y="491"/>
                  </a:lnTo>
                  <a:lnTo>
                    <a:pt x="942" y="491"/>
                  </a:lnTo>
                  <a:lnTo>
                    <a:pt x="942" y="0"/>
                  </a:lnTo>
                  <a:close/>
                  <a:moveTo>
                    <a:pt x="883" y="394"/>
                  </a:moveTo>
                  <a:lnTo>
                    <a:pt x="59" y="394"/>
                  </a:lnTo>
                  <a:lnTo>
                    <a:pt x="59" y="302"/>
                  </a:lnTo>
                  <a:lnTo>
                    <a:pt x="883" y="302"/>
                  </a:lnTo>
                  <a:lnTo>
                    <a:pt x="883" y="394"/>
                  </a:lnTo>
                  <a:close/>
                  <a:moveTo>
                    <a:pt x="883" y="181"/>
                  </a:moveTo>
                  <a:lnTo>
                    <a:pt x="59" y="181"/>
                  </a:lnTo>
                  <a:lnTo>
                    <a:pt x="59" y="92"/>
                  </a:lnTo>
                  <a:lnTo>
                    <a:pt x="883" y="92"/>
                  </a:lnTo>
                  <a:lnTo>
                    <a:pt x="883"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Oval 27"/>
            <p:cNvSpPr>
              <a:spLocks noChangeArrowheads="1"/>
            </p:cNvSpPr>
            <p:nvPr/>
          </p:nvSpPr>
          <p:spPr bwMode="auto">
            <a:xfrm>
              <a:off x="4767" y="1833"/>
              <a:ext cx="76"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28"/>
            <p:cNvSpPr>
              <a:spLocks noEditPoints="1"/>
            </p:cNvSpPr>
            <p:nvPr/>
          </p:nvSpPr>
          <p:spPr bwMode="auto">
            <a:xfrm>
              <a:off x="3924" y="1006"/>
              <a:ext cx="1122" cy="1009"/>
            </a:xfrm>
            <a:custGeom>
              <a:avLst/>
              <a:gdLst>
                <a:gd name="T0" fmla="*/ 440 w 475"/>
                <a:gd name="T1" fmla="*/ 0 h 427"/>
                <a:gd name="T2" fmla="*/ 36 w 475"/>
                <a:gd name="T3" fmla="*/ 0 h 427"/>
                <a:gd name="T4" fmla="*/ 0 w 475"/>
                <a:gd name="T5" fmla="*/ 35 h 427"/>
                <a:gd name="T6" fmla="*/ 0 w 475"/>
                <a:gd name="T7" fmla="*/ 427 h 427"/>
                <a:gd name="T8" fmla="*/ 475 w 475"/>
                <a:gd name="T9" fmla="*/ 427 h 427"/>
                <a:gd name="T10" fmla="*/ 475 w 475"/>
                <a:gd name="T11" fmla="*/ 35 h 427"/>
                <a:gd name="T12" fmla="*/ 440 w 475"/>
                <a:gd name="T13" fmla="*/ 0 h 427"/>
                <a:gd name="T14" fmla="*/ 306 w 475"/>
                <a:gd name="T15" fmla="*/ 386 h 427"/>
                <a:gd name="T16" fmla="*/ 286 w 475"/>
                <a:gd name="T17" fmla="*/ 366 h 427"/>
                <a:gd name="T18" fmla="*/ 306 w 475"/>
                <a:gd name="T19" fmla="*/ 345 h 427"/>
                <a:gd name="T20" fmla="*/ 326 w 475"/>
                <a:gd name="T21" fmla="*/ 366 h 427"/>
                <a:gd name="T22" fmla="*/ 306 w 475"/>
                <a:gd name="T23" fmla="*/ 386 h 427"/>
                <a:gd name="T24" fmla="*/ 373 w 475"/>
                <a:gd name="T25" fmla="*/ 390 h 427"/>
                <a:gd name="T26" fmla="*/ 348 w 475"/>
                <a:gd name="T27" fmla="*/ 366 h 427"/>
                <a:gd name="T28" fmla="*/ 373 w 475"/>
                <a:gd name="T29" fmla="*/ 341 h 427"/>
                <a:gd name="T30" fmla="*/ 398 w 475"/>
                <a:gd name="T31" fmla="*/ 366 h 427"/>
                <a:gd name="T32" fmla="*/ 373 w 475"/>
                <a:gd name="T33" fmla="*/ 390 h 427"/>
                <a:gd name="T34" fmla="*/ 454 w 475"/>
                <a:gd name="T35" fmla="*/ 318 h 427"/>
                <a:gd name="T36" fmla="*/ 29 w 475"/>
                <a:gd name="T37" fmla="*/ 318 h 427"/>
                <a:gd name="T38" fmla="*/ 29 w 475"/>
                <a:gd name="T39" fmla="*/ 84 h 427"/>
                <a:gd name="T40" fmla="*/ 454 w 475"/>
                <a:gd name="T41" fmla="*/ 84 h 427"/>
                <a:gd name="T42" fmla="*/ 454 w 475"/>
                <a:gd name="T43" fmla="*/ 31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5" h="427">
                  <a:moveTo>
                    <a:pt x="440" y="0"/>
                  </a:moveTo>
                  <a:cubicBezTo>
                    <a:pt x="36" y="0"/>
                    <a:pt x="36" y="0"/>
                    <a:pt x="36" y="0"/>
                  </a:cubicBezTo>
                  <a:cubicBezTo>
                    <a:pt x="17" y="0"/>
                    <a:pt x="0" y="16"/>
                    <a:pt x="0" y="35"/>
                  </a:cubicBezTo>
                  <a:cubicBezTo>
                    <a:pt x="0" y="427"/>
                    <a:pt x="0" y="427"/>
                    <a:pt x="0" y="427"/>
                  </a:cubicBezTo>
                  <a:cubicBezTo>
                    <a:pt x="475" y="427"/>
                    <a:pt x="475" y="427"/>
                    <a:pt x="475" y="427"/>
                  </a:cubicBezTo>
                  <a:cubicBezTo>
                    <a:pt x="475" y="35"/>
                    <a:pt x="475" y="35"/>
                    <a:pt x="475" y="35"/>
                  </a:cubicBezTo>
                  <a:cubicBezTo>
                    <a:pt x="475" y="16"/>
                    <a:pt x="459" y="0"/>
                    <a:pt x="440" y="0"/>
                  </a:cubicBezTo>
                  <a:close/>
                  <a:moveTo>
                    <a:pt x="306" y="386"/>
                  </a:moveTo>
                  <a:cubicBezTo>
                    <a:pt x="295" y="386"/>
                    <a:pt x="286" y="377"/>
                    <a:pt x="286" y="366"/>
                  </a:cubicBezTo>
                  <a:cubicBezTo>
                    <a:pt x="286" y="354"/>
                    <a:pt x="295" y="345"/>
                    <a:pt x="306" y="345"/>
                  </a:cubicBezTo>
                  <a:cubicBezTo>
                    <a:pt x="317" y="345"/>
                    <a:pt x="326" y="354"/>
                    <a:pt x="326" y="366"/>
                  </a:cubicBezTo>
                  <a:cubicBezTo>
                    <a:pt x="326" y="377"/>
                    <a:pt x="317" y="386"/>
                    <a:pt x="306" y="386"/>
                  </a:cubicBezTo>
                  <a:close/>
                  <a:moveTo>
                    <a:pt x="373" y="390"/>
                  </a:moveTo>
                  <a:cubicBezTo>
                    <a:pt x="360" y="390"/>
                    <a:pt x="348" y="379"/>
                    <a:pt x="348" y="366"/>
                  </a:cubicBezTo>
                  <a:cubicBezTo>
                    <a:pt x="348" y="352"/>
                    <a:pt x="360" y="341"/>
                    <a:pt x="373" y="341"/>
                  </a:cubicBezTo>
                  <a:cubicBezTo>
                    <a:pt x="387" y="341"/>
                    <a:pt x="398" y="352"/>
                    <a:pt x="398" y="366"/>
                  </a:cubicBezTo>
                  <a:cubicBezTo>
                    <a:pt x="398" y="379"/>
                    <a:pt x="387" y="390"/>
                    <a:pt x="373" y="390"/>
                  </a:cubicBezTo>
                  <a:close/>
                  <a:moveTo>
                    <a:pt x="454" y="318"/>
                  </a:moveTo>
                  <a:cubicBezTo>
                    <a:pt x="29" y="318"/>
                    <a:pt x="29" y="318"/>
                    <a:pt x="29" y="318"/>
                  </a:cubicBezTo>
                  <a:cubicBezTo>
                    <a:pt x="29" y="84"/>
                    <a:pt x="29" y="84"/>
                    <a:pt x="29" y="84"/>
                  </a:cubicBezTo>
                  <a:cubicBezTo>
                    <a:pt x="454" y="84"/>
                    <a:pt x="454" y="84"/>
                    <a:pt x="454" y="84"/>
                  </a:cubicBezTo>
                  <a:lnTo>
                    <a:pt x="454" y="3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29"/>
            <p:cNvSpPr>
              <a:spLocks/>
            </p:cNvSpPr>
            <p:nvPr/>
          </p:nvSpPr>
          <p:spPr bwMode="auto">
            <a:xfrm>
              <a:off x="3924" y="2069"/>
              <a:ext cx="1122" cy="1378"/>
            </a:xfrm>
            <a:custGeom>
              <a:avLst/>
              <a:gdLst>
                <a:gd name="T0" fmla="*/ 0 w 475"/>
                <a:gd name="T1" fmla="*/ 547 h 583"/>
                <a:gd name="T2" fmla="*/ 36 w 475"/>
                <a:gd name="T3" fmla="*/ 583 h 583"/>
                <a:gd name="T4" fmla="*/ 440 w 475"/>
                <a:gd name="T5" fmla="*/ 583 h 583"/>
                <a:gd name="T6" fmla="*/ 475 w 475"/>
                <a:gd name="T7" fmla="*/ 547 h 583"/>
                <a:gd name="T8" fmla="*/ 475 w 475"/>
                <a:gd name="T9" fmla="*/ 0 h 583"/>
                <a:gd name="T10" fmla="*/ 0 w 475"/>
                <a:gd name="T11" fmla="*/ 0 h 583"/>
                <a:gd name="T12" fmla="*/ 0 w 475"/>
                <a:gd name="T13" fmla="*/ 547 h 583"/>
              </a:gdLst>
              <a:ahLst/>
              <a:cxnLst>
                <a:cxn ang="0">
                  <a:pos x="T0" y="T1"/>
                </a:cxn>
                <a:cxn ang="0">
                  <a:pos x="T2" y="T3"/>
                </a:cxn>
                <a:cxn ang="0">
                  <a:pos x="T4" y="T5"/>
                </a:cxn>
                <a:cxn ang="0">
                  <a:pos x="T6" y="T7"/>
                </a:cxn>
                <a:cxn ang="0">
                  <a:pos x="T8" y="T9"/>
                </a:cxn>
                <a:cxn ang="0">
                  <a:pos x="T10" y="T11"/>
                </a:cxn>
                <a:cxn ang="0">
                  <a:pos x="T12" y="T13"/>
                </a:cxn>
              </a:cxnLst>
              <a:rect l="0" t="0" r="r" b="b"/>
              <a:pathLst>
                <a:path w="475" h="583">
                  <a:moveTo>
                    <a:pt x="0" y="547"/>
                  </a:moveTo>
                  <a:cubicBezTo>
                    <a:pt x="0" y="567"/>
                    <a:pt x="17" y="583"/>
                    <a:pt x="36" y="583"/>
                  </a:cubicBezTo>
                  <a:cubicBezTo>
                    <a:pt x="440" y="583"/>
                    <a:pt x="440" y="583"/>
                    <a:pt x="440" y="583"/>
                  </a:cubicBezTo>
                  <a:cubicBezTo>
                    <a:pt x="459" y="583"/>
                    <a:pt x="475" y="567"/>
                    <a:pt x="475" y="547"/>
                  </a:cubicBezTo>
                  <a:cubicBezTo>
                    <a:pt x="475" y="0"/>
                    <a:pt x="475" y="0"/>
                    <a:pt x="475" y="0"/>
                  </a:cubicBezTo>
                  <a:cubicBezTo>
                    <a:pt x="0" y="0"/>
                    <a:pt x="0" y="0"/>
                    <a:pt x="0" y="0"/>
                  </a:cubicBezTo>
                  <a:lnTo>
                    <a:pt x="0" y="5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TextBox 4"/>
          <p:cNvSpPr txBox="1"/>
          <p:nvPr/>
        </p:nvSpPr>
        <p:spPr>
          <a:xfrm>
            <a:off x="4257142" y="3632042"/>
            <a:ext cx="548190" cy="461665"/>
          </a:xfrm>
          <a:prstGeom prst="rect">
            <a:avLst/>
          </a:prstGeom>
          <a:noFill/>
        </p:spPr>
        <p:txBody>
          <a:bodyPr wrap="square" rtlCol="0">
            <a:spAutoFit/>
          </a:bodyPr>
          <a:lstStyle/>
          <a:p>
            <a:r>
              <a:rPr lang="en-NZ" sz="2400" b="1" dirty="0">
                <a:solidFill>
                  <a:schemeClr val="bg1"/>
                </a:solidFill>
                <a:latin typeface="Cambria" panose="02040503050406030204" pitchFamily="18" charset="0"/>
              </a:rPr>
              <a:t>%</a:t>
            </a:r>
          </a:p>
        </p:txBody>
      </p:sp>
    </p:spTree>
    <p:extLst>
      <p:ext uri="{BB962C8B-B14F-4D97-AF65-F5344CB8AC3E}">
        <p14:creationId xmlns:p14="http://schemas.microsoft.com/office/powerpoint/2010/main" val="2484068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E9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itle 3"/>
          <p:cNvSpPr txBox="1">
            <a:spLocks/>
          </p:cNvSpPr>
          <p:nvPr/>
        </p:nvSpPr>
        <p:spPr>
          <a:xfrm>
            <a:off x="8221684" y="5364164"/>
            <a:ext cx="3095697" cy="8973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3200" dirty="0">
                <a:solidFill>
                  <a:schemeClr val="bg1"/>
                </a:solidFill>
              </a:rPr>
              <a:t>F</a:t>
            </a:r>
            <a:r>
              <a:rPr lang="en-NZ" sz="3200" dirty="0" smtClean="0">
                <a:solidFill>
                  <a:schemeClr val="bg1"/>
                </a:solidFill>
              </a:rPr>
              <a:t>indings</a:t>
            </a:r>
            <a:endParaRPr lang="en-NZ" sz="3200" dirty="0">
              <a:solidFill>
                <a:schemeClr val="bg1"/>
              </a:solidFill>
            </a:endParaRPr>
          </a:p>
        </p:txBody>
      </p:sp>
      <p:sp>
        <p:nvSpPr>
          <p:cNvPr id="4" name="L-Shape 3"/>
          <p:cNvSpPr/>
          <p:nvPr/>
        </p:nvSpPr>
        <p:spPr>
          <a:xfrm rot="5400000">
            <a:off x="7870893" y="5107034"/>
            <a:ext cx="352335" cy="349250"/>
          </a:xfrm>
          <a:prstGeom prst="corner">
            <a:avLst>
              <a:gd name="adj1" fmla="val 18679"/>
              <a:gd name="adj2" fmla="val 19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a:solidFill>
                <a:schemeClr val="bg1"/>
              </a:solidFill>
            </a:endParaRPr>
          </a:p>
        </p:txBody>
      </p:sp>
      <p:sp>
        <p:nvSpPr>
          <p:cNvPr id="5" name="L-Shape 4"/>
          <p:cNvSpPr/>
          <p:nvPr/>
        </p:nvSpPr>
        <p:spPr>
          <a:xfrm rot="5400000" flipH="1" flipV="1">
            <a:off x="10271194" y="5638234"/>
            <a:ext cx="352335" cy="349250"/>
          </a:xfrm>
          <a:prstGeom prst="corner">
            <a:avLst>
              <a:gd name="adj1" fmla="val 18679"/>
              <a:gd name="adj2" fmla="val 19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a:solidFill>
                <a:schemeClr val="bg1"/>
              </a:solidFill>
            </a:endParaRPr>
          </a:p>
        </p:txBody>
      </p:sp>
    </p:spTree>
    <p:extLst>
      <p:ext uri="{BB962C8B-B14F-4D97-AF65-F5344CB8AC3E}">
        <p14:creationId xmlns:p14="http://schemas.microsoft.com/office/powerpoint/2010/main" val="28235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1042" y="523750"/>
            <a:ext cx="11410044" cy="443594"/>
          </a:xfrm>
        </p:spPr>
        <p:txBody>
          <a:bodyPr>
            <a:normAutofit fontScale="90000"/>
          </a:bodyPr>
          <a:lstStyle/>
          <a:p>
            <a:r>
              <a:rPr lang="en-NZ" dirty="0" smtClean="0"/>
              <a:t>Three quarters of New Zealanders think NZ’s deep oceans should also be included in the marine reserve legislation.</a:t>
            </a:r>
            <a:endParaRPr lang="en-NZ" dirty="0"/>
          </a:p>
        </p:txBody>
      </p:sp>
      <p:sp>
        <p:nvSpPr>
          <p:cNvPr id="6" name="Rectangle 5"/>
          <p:cNvSpPr/>
          <p:nvPr/>
        </p:nvSpPr>
        <p:spPr>
          <a:xfrm>
            <a:off x="123825" y="6442652"/>
            <a:ext cx="333375" cy="3085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115733" y="6381892"/>
            <a:ext cx="415892" cy="369332"/>
          </a:xfrm>
          <a:prstGeom prst="rect">
            <a:avLst/>
          </a:prstGeom>
          <a:noFill/>
        </p:spPr>
        <p:txBody>
          <a:bodyPr wrap="square" rtlCol="0">
            <a:spAutoFit/>
          </a:bodyPr>
          <a:lstStyle/>
          <a:p>
            <a:r>
              <a:rPr lang="en-NZ" sz="1800" b="1" dirty="0" smtClean="0">
                <a:solidFill>
                  <a:schemeClr val="bg1"/>
                </a:solidFill>
                <a:latin typeface="Cambria" panose="02040503050406030204" pitchFamily="18" charset="0"/>
                <a:cs typeface="Arial" panose="020B0604020202020204" pitchFamily="34" charset="0"/>
              </a:rPr>
              <a:t>Q</a:t>
            </a:r>
            <a:endParaRPr lang="en-NZ" sz="1800" b="1" dirty="0">
              <a:solidFill>
                <a:schemeClr val="bg1"/>
              </a:solidFill>
              <a:latin typeface="Cambria" panose="02040503050406030204" pitchFamily="18" charset="0"/>
              <a:cs typeface="Arial" panose="020B0604020202020204" pitchFamily="34" charset="0"/>
            </a:endParaRPr>
          </a:p>
        </p:txBody>
      </p:sp>
      <p:sp>
        <p:nvSpPr>
          <p:cNvPr id="8" name="TextBox 7"/>
          <p:cNvSpPr txBox="1"/>
          <p:nvPr/>
        </p:nvSpPr>
        <p:spPr>
          <a:xfrm>
            <a:off x="405841" y="6426594"/>
            <a:ext cx="7609565" cy="338554"/>
          </a:xfrm>
          <a:prstGeom prst="rect">
            <a:avLst/>
          </a:prstGeom>
          <a:noFill/>
        </p:spPr>
        <p:txBody>
          <a:bodyPr wrap="square" rtlCol="0">
            <a:spAutoFit/>
          </a:bodyPr>
          <a:lstStyle/>
          <a:p>
            <a:r>
              <a:rPr lang="en-NZ" sz="800" dirty="0" smtClean="0"/>
              <a:t>Q2. Do you support or oppose New Zealand’s deep oceans also being included in the legislation for marine reserves</a:t>
            </a:r>
            <a:r>
              <a:rPr lang="en-NZ" sz="800" dirty="0"/>
              <a:t>? Note: Full question wording is in the appendix. </a:t>
            </a:r>
            <a:endParaRPr lang="en-NZ" sz="800" dirty="0" smtClean="0"/>
          </a:p>
          <a:p>
            <a:r>
              <a:rPr lang="en-NZ" sz="800" dirty="0" smtClean="0"/>
              <a:t>Base: All respondents (base sizes shown on chart). Percentages may not add to 100</a:t>
            </a:r>
            <a:r>
              <a:rPr lang="en-NZ" sz="800" dirty="0"/>
              <a:t>% or nett scores </a:t>
            </a:r>
            <a:r>
              <a:rPr lang="en-NZ" sz="800" dirty="0" smtClean="0"/>
              <a:t>due to rounding.</a:t>
            </a:r>
            <a:endParaRPr lang="en-NZ" sz="800" dirty="0"/>
          </a:p>
        </p:txBody>
      </p:sp>
      <p:graphicFrame>
        <p:nvGraphicFramePr>
          <p:cNvPr id="11" name="Chart 10"/>
          <p:cNvGraphicFramePr/>
          <p:nvPr>
            <p:extLst>
              <p:ext uri="{D42A27DB-BD31-4B8C-83A1-F6EECF244321}">
                <p14:modId xmlns:p14="http://schemas.microsoft.com/office/powerpoint/2010/main" val="3986986151"/>
              </p:ext>
            </p:extLst>
          </p:nvPr>
        </p:nvGraphicFramePr>
        <p:xfrm>
          <a:off x="1359139" y="1969112"/>
          <a:ext cx="8128000" cy="4196245"/>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4"/>
          <p:cNvSpPr txBox="1">
            <a:spLocks/>
          </p:cNvSpPr>
          <p:nvPr/>
        </p:nvSpPr>
        <p:spPr>
          <a:xfrm>
            <a:off x="9487139" y="1568536"/>
            <a:ext cx="1181820" cy="8973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spc="300">
                <a:solidFill>
                  <a:schemeClr val="bg1"/>
                </a:solidFill>
                <a:latin typeface="Arial Black" panose="020B0A04020102020204" pitchFamily="34" charset="0"/>
                <a:ea typeface="+mj-ea"/>
                <a:cs typeface="+mj-cs"/>
              </a:defRPr>
            </a:lvl1pPr>
          </a:lstStyle>
          <a:p>
            <a:r>
              <a:rPr lang="en-NZ" sz="1000" dirty="0" smtClean="0">
                <a:solidFill>
                  <a:schemeClr val="bg1">
                    <a:lumMod val="50000"/>
                  </a:schemeClr>
                </a:solidFill>
              </a:rPr>
              <a:t>NETT SUPPORT</a:t>
            </a:r>
            <a:endParaRPr lang="en-NZ" sz="1000" dirty="0">
              <a:solidFill>
                <a:schemeClr val="bg1">
                  <a:lumMod val="50000"/>
                </a:schemeClr>
              </a:solidFill>
            </a:endParaRPr>
          </a:p>
        </p:txBody>
      </p:sp>
      <p:sp>
        <p:nvSpPr>
          <p:cNvPr id="13" name="Title 4"/>
          <p:cNvSpPr txBox="1">
            <a:spLocks/>
          </p:cNvSpPr>
          <p:nvPr/>
        </p:nvSpPr>
        <p:spPr>
          <a:xfrm>
            <a:off x="10821359" y="1568536"/>
            <a:ext cx="1181820" cy="8973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spc="300">
                <a:solidFill>
                  <a:schemeClr val="bg1"/>
                </a:solidFill>
                <a:latin typeface="Arial Black" panose="020B0A04020102020204" pitchFamily="34" charset="0"/>
                <a:ea typeface="+mj-ea"/>
                <a:cs typeface="+mj-cs"/>
              </a:defRPr>
            </a:lvl1pPr>
          </a:lstStyle>
          <a:p>
            <a:r>
              <a:rPr lang="en-NZ" sz="1000" dirty="0" smtClean="0">
                <a:solidFill>
                  <a:schemeClr val="bg1">
                    <a:lumMod val="50000"/>
                  </a:schemeClr>
                </a:solidFill>
              </a:rPr>
              <a:t>NETT OPPOSE</a:t>
            </a:r>
            <a:endParaRPr lang="en-NZ" sz="1000" dirty="0">
              <a:solidFill>
                <a:schemeClr val="bg1">
                  <a:lumMod val="50000"/>
                </a:schemeClr>
              </a:solidFill>
            </a:endParaRPr>
          </a:p>
        </p:txBody>
      </p:sp>
      <p:sp>
        <p:nvSpPr>
          <p:cNvPr id="14" name="Title 4"/>
          <p:cNvSpPr txBox="1">
            <a:spLocks/>
          </p:cNvSpPr>
          <p:nvPr/>
        </p:nvSpPr>
        <p:spPr>
          <a:xfrm>
            <a:off x="9487139" y="2255773"/>
            <a:ext cx="1181820" cy="8973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spc="300">
                <a:solidFill>
                  <a:schemeClr val="bg1"/>
                </a:solidFill>
                <a:latin typeface="Arial Black" panose="020B0A04020102020204" pitchFamily="34" charset="0"/>
                <a:ea typeface="+mj-ea"/>
                <a:cs typeface="+mj-cs"/>
              </a:defRPr>
            </a:lvl1pPr>
          </a:lstStyle>
          <a:p>
            <a:r>
              <a:rPr lang="en-NZ" sz="1000" dirty="0" smtClean="0">
                <a:solidFill>
                  <a:schemeClr val="bg1">
                    <a:lumMod val="50000"/>
                  </a:schemeClr>
                </a:solidFill>
              </a:rPr>
              <a:t>76%</a:t>
            </a:r>
            <a:endParaRPr lang="en-NZ" sz="1000" dirty="0">
              <a:solidFill>
                <a:schemeClr val="bg1">
                  <a:lumMod val="50000"/>
                </a:schemeClr>
              </a:solidFill>
            </a:endParaRPr>
          </a:p>
        </p:txBody>
      </p:sp>
      <p:sp>
        <p:nvSpPr>
          <p:cNvPr id="15" name="Title 4"/>
          <p:cNvSpPr txBox="1">
            <a:spLocks/>
          </p:cNvSpPr>
          <p:nvPr/>
        </p:nvSpPr>
        <p:spPr>
          <a:xfrm>
            <a:off x="10821359" y="2255773"/>
            <a:ext cx="1181820" cy="8973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spc="300">
                <a:solidFill>
                  <a:schemeClr val="bg1"/>
                </a:solidFill>
                <a:latin typeface="Arial Black" panose="020B0A04020102020204" pitchFamily="34" charset="0"/>
                <a:ea typeface="+mj-ea"/>
                <a:cs typeface="+mj-cs"/>
              </a:defRPr>
            </a:lvl1pPr>
          </a:lstStyle>
          <a:p>
            <a:r>
              <a:rPr lang="en-NZ" sz="1000" dirty="0" smtClean="0">
                <a:solidFill>
                  <a:schemeClr val="bg1">
                    <a:lumMod val="50000"/>
                  </a:schemeClr>
                </a:solidFill>
              </a:rPr>
              <a:t>12%</a:t>
            </a:r>
            <a:endParaRPr lang="en-NZ" sz="1000" dirty="0">
              <a:solidFill>
                <a:schemeClr val="bg1">
                  <a:lumMod val="50000"/>
                </a:schemeClr>
              </a:solidFill>
            </a:endParaRPr>
          </a:p>
        </p:txBody>
      </p:sp>
      <p:sp>
        <p:nvSpPr>
          <p:cNvPr id="16" name="Title 4"/>
          <p:cNvSpPr txBox="1">
            <a:spLocks/>
          </p:cNvSpPr>
          <p:nvPr/>
        </p:nvSpPr>
        <p:spPr>
          <a:xfrm>
            <a:off x="9487139" y="4107577"/>
            <a:ext cx="1181820" cy="8973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spc="300">
                <a:solidFill>
                  <a:schemeClr val="bg1"/>
                </a:solidFill>
                <a:latin typeface="Arial Black" panose="020B0A04020102020204" pitchFamily="34" charset="0"/>
                <a:ea typeface="+mj-ea"/>
                <a:cs typeface="+mj-cs"/>
              </a:defRPr>
            </a:lvl1pPr>
          </a:lstStyle>
          <a:p>
            <a:r>
              <a:rPr lang="en-NZ" sz="1000" dirty="0" smtClean="0">
                <a:solidFill>
                  <a:schemeClr val="bg1">
                    <a:lumMod val="50000"/>
                  </a:schemeClr>
                </a:solidFill>
              </a:rPr>
              <a:t>69%</a:t>
            </a:r>
            <a:endParaRPr lang="en-NZ" sz="1000" dirty="0">
              <a:solidFill>
                <a:schemeClr val="bg1">
                  <a:lumMod val="50000"/>
                </a:schemeClr>
              </a:solidFill>
            </a:endParaRPr>
          </a:p>
        </p:txBody>
      </p:sp>
      <p:sp>
        <p:nvSpPr>
          <p:cNvPr id="17" name="Title 4"/>
          <p:cNvSpPr txBox="1">
            <a:spLocks/>
          </p:cNvSpPr>
          <p:nvPr/>
        </p:nvSpPr>
        <p:spPr>
          <a:xfrm>
            <a:off x="10821359" y="4107577"/>
            <a:ext cx="1181820" cy="8973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spc="300">
                <a:solidFill>
                  <a:schemeClr val="bg1"/>
                </a:solidFill>
                <a:latin typeface="Arial Black" panose="020B0A04020102020204" pitchFamily="34" charset="0"/>
                <a:ea typeface="+mj-ea"/>
                <a:cs typeface="+mj-cs"/>
              </a:defRPr>
            </a:lvl1pPr>
          </a:lstStyle>
          <a:p>
            <a:r>
              <a:rPr lang="en-NZ" sz="1000" dirty="0" smtClean="0">
                <a:solidFill>
                  <a:schemeClr val="bg1">
                    <a:lumMod val="50000"/>
                  </a:schemeClr>
                </a:solidFill>
              </a:rPr>
              <a:t>18%</a:t>
            </a:r>
            <a:endParaRPr lang="en-NZ" sz="1000" dirty="0">
              <a:solidFill>
                <a:schemeClr val="bg1">
                  <a:lumMod val="50000"/>
                </a:schemeClr>
              </a:solidFill>
            </a:endParaRPr>
          </a:p>
        </p:txBody>
      </p:sp>
    </p:spTree>
    <p:extLst>
      <p:ext uri="{BB962C8B-B14F-4D97-AF65-F5344CB8AC3E}">
        <p14:creationId xmlns:p14="http://schemas.microsoft.com/office/powerpoint/2010/main" val="4087158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1042" y="385731"/>
            <a:ext cx="11410044" cy="443594"/>
          </a:xfrm>
        </p:spPr>
        <p:txBody>
          <a:bodyPr>
            <a:normAutofit/>
          </a:bodyPr>
          <a:lstStyle/>
          <a:p>
            <a:r>
              <a:rPr lang="en-NZ" dirty="0" smtClean="0"/>
              <a:t>Demographic differences.</a:t>
            </a:r>
            <a:endParaRPr lang="en-NZ" dirty="0"/>
          </a:p>
        </p:txBody>
      </p:sp>
      <p:sp>
        <p:nvSpPr>
          <p:cNvPr id="6" name="Rectangle 5"/>
          <p:cNvSpPr/>
          <p:nvPr/>
        </p:nvSpPr>
        <p:spPr>
          <a:xfrm>
            <a:off x="123825" y="6442652"/>
            <a:ext cx="333375" cy="3085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115733" y="6381892"/>
            <a:ext cx="415892" cy="369332"/>
          </a:xfrm>
          <a:prstGeom prst="rect">
            <a:avLst/>
          </a:prstGeom>
          <a:noFill/>
        </p:spPr>
        <p:txBody>
          <a:bodyPr wrap="square" rtlCol="0">
            <a:spAutoFit/>
          </a:bodyPr>
          <a:lstStyle/>
          <a:p>
            <a:r>
              <a:rPr lang="en-NZ" sz="1800" b="1" dirty="0" smtClean="0">
                <a:solidFill>
                  <a:schemeClr val="bg1"/>
                </a:solidFill>
                <a:latin typeface="Cambria" panose="02040503050406030204" pitchFamily="18" charset="0"/>
                <a:cs typeface="Arial" panose="020B0604020202020204" pitchFamily="34" charset="0"/>
              </a:rPr>
              <a:t>Q</a:t>
            </a:r>
            <a:endParaRPr lang="en-NZ" sz="1800" b="1" dirty="0">
              <a:solidFill>
                <a:schemeClr val="bg1"/>
              </a:solidFill>
              <a:latin typeface="Cambria" panose="02040503050406030204" pitchFamily="18" charset="0"/>
              <a:cs typeface="Arial" panose="020B0604020202020204" pitchFamily="34" charset="0"/>
            </a:endParaRPr>
          </a:p>
        </p:txBody>
      </p:sp>
      <p:graphicFrame>
        <p:nvGraphicFramePr>
          <p:cNvPr id="11" name="Chart 10"/>
          <p:cNvGraphicFramePr/>
          <p:nvPr>
            <p:extLst>
              <p:ext uri="{D42A27DB-BD31-4B8C-83A1-F6EECF244321}">
                <p14:modId xmlns:p14="http://schemas.microsoft.com/office/powerpoint/2010/main" val="4196807951"/>
              </p:ext>
            </p:extLst>
          </p:nvPr>
        </p:nvGraphicFramePr>
        <p:xfrm>
          <a:off x="108151" y="1957446"/>
          <a:ext cx="8128000" cy="4196245"/>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4"/>
          <p:cNvSpPr txBox="1">
            <a:spLocks/>
          </p:cNvSpPr>
          <p:nvPr/>
        </p:nvSpPr>
        <p:spPr>
          <a:xfrm>
            <a:off x="9167096" y="1568536"/>
            <a:ext cx="1181820" cy="8973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spc="300">
                <a:solidFill>
                  <a:schemeClr val="bg1"/>
                </a:solidFill>
                <a:latin typeface="Arial Black" panose="020B0A04020102020204" pitchFamily="34" charset="0"/>
                <a:ea typeface="+mj-ea"/>
                <a:cs typeface="+mj-cs"/>
              </a:defRPr>
            </a:lvl1pPr>
          </a:lstStyle>
          <a:p>
            <a:r>
              <a:rPr lang="en-NZ" sz="1000" dirty="0" smtClean="0">
                <a:solidFill>
                  <a:schemeClr val="bg1">
                    <a:lumMod val="50000"/>
                  </a:schemeClr>
                </a:solidFill>
              </a:rPr>
              <a:t>NETT SUPPORT</a:t>
            </a:r>
            <a:endParaRPr lang="en-NZ" sz="1000" dirty="0">
              <a:solidFill>
                <a:schemeClr val="bg1">
                  <a:lumMod val="50000"/>
                </a:schemeClr>
              </a:solidFill>
            </a:endParaRPr>
          </a:p>
        </p:txBody>
      </p:sp>
      <p:sp>
        <p:nvSpPr>
          <p:cNvPr id="13" name="Title 4"/>
          <p:cNvSpPr txBox="1">
            <a:spLocks/>
          </p:cNvSpPr>
          <p:nvPr/>
        </p:nvSpPr>
        <p:spPr>
          <a:xfrm>
            <a:off x="10776043" y="1568536"/>
            <a:ext cx="1181820" cy="8973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spc="300">
                <a:solidFill>
                  <a:schemeClr val="bg1"/>
                </a:solidFill>
                <a:latin typeface="Arial Black" panose="020B0A04020102020204" pitchFamily="34" charset="0"/>
                <a:ea typeface="+mj-ea"/>
                <a:cs typeface="+mj-cs"/>
              </a:defRPr>
            </a:lvl1pPr>
          </a:lstStyle>
          <a:p>
            <a:r>
              <a:rPr lang="en-NZ" sz="1000" dirty="0" smtClean="0">
                <a:solidFill>
                  <a:schemeClr val="bg1">
                    <a:lumMod val="50000"/>
                  </a:schemeClr>
                </a:solidFill>
              </a:rPr>
              <a:t>NETT OPPOSE</a:t>
            </a:r>
            <a:endParaRPr lang="en-NZ" sz="1000" dirty="0">
              <a:solidFill>
                <a:schemeClr val="bg1">
                  <a:lumMod val="50000"/>
                </a:schemeClr>
              </a:solidFill>
            </a:endParaRPr>
          </a:p>
        </p:txBody>
      </p:sp>
      <p:sp>
        <p:nvSpPr>
          <p:cNvPr id="14" name="Title 4"/>
          <p:cNvSpPr txBox="1">
            <a:spLocks/>
          </p:cNvSpPr>
          <p:nvPr/>
        </p:nvSpPr>
        <p:spPr>
          <a:xfrm>
            <a:off x="9167096" y="2255773"/>
            <a:ext cx="1181820" cy="8973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spc="300">
                <a:solidFill>
                  <a:schemeClr val="bg1"/>
                </a:solidFill>
                <a:latin typeface="Arial Black" panose="020B0A04020102020204" pitchFamily="34" charset="0"/>
                <a:ea typeface="+mj-ea"/>
                <a:cs typeface="+mj-cs"/>
              </a:defRPr>
            </a:lvl1pPr>
          </a:lstStyle>
          <a:p>
            <a:r>
              <a:rPr lang="en-NZ" sz="1000" dirty="0" smtClean="0">
                <a:solidFill>
                  <a:schemeClr val="bg1">
                    <a:lumMod val="50000"/>
                  </a:schemeClr>
                </a:solidFill>
              </a:rPr>
              <a:t>76%</a:t>
            </a:r>
            <a:endParaRPr lang="en-NZ" sz="1000" dirty="0">
              <a:solidFill>
                <a:schemeClr val="bg1">
                  <a:lumMod val="50000"/>
                </a:schemeClr>
              </a:solidFill>
            </a:endParaRPr>
          </a:p>
        </p:txBody>
      </p:sp>
      <p:sp>
        <p:nvSpPr>
          <p:cNvPr id="15" name="Title 4"/>
          <p:cNvSpPr txBox="1">
            <a:spLocks/>
          </p:cNvSpPr>
          <p:nvPr/>
        </p:nvSpPr>
        <p:spPr>
          <a:xfrm>
            <a:off x="10776043" y="2255773"/>
            <a:ext cx="1181820" cy="8973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spc="300">
                <a:solidFill>
                  <a:schemeClr val="bg1"/>
                </a:solidFill>
                <a:latin typeface="Arial Black" panose="020B0A04020102020204" pitchFamily="34" charset="0"/>
                <a:ea typeface="+mj-ea"/>
                <a:cs typeface="+mj-cs"/>
              </a:defRPr>
            </a:lvl1pPr>
          </a:lstStyle>
          <a:p>
            <a:r>
              <a:rPr lang="en-NZ" sz="1000" dirty="0" smtClean="0">
                <a:solidFill>
                  <a:schemeClr val="bg1">
                    <a:lumMod val="50000"/>
                  </a:schemeClr>
                </a:solidFill>
              </a:rPr>
              <a:t>12%</a:t>
            </a:r>
            <a:endParaRPr lang="en-NZ" sz="1000" dirty="0">
              <a:solidFill>
                <a:schemeClr val="bg1">
                  <a:lumMod val="50000"/>
                </a:schemeClr>
              </a:solidFill>
            </a:endParaRPr>
          </a:p>
        </p:txBody>
      </p:sp>
      <p:cxnSp>
        <p:nvCxnSpPr>
          <p:cNvPr id="3" name="Straight Connector 2"/>
          <p:cNvCxnSpPr/>
          <p:nvPr/>
        </p:nvCxnSpPr>
        <p:spPr>
          <a:xfrm>
            <a:off x="3182989" y="2955012"/>
            <a:ext cx="0" cy="43200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00775" y="2955012"/>
            <a:ext cx="0" cy="43200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82448" y="2955012"/>
            <a:ext cx="0" cy="43200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18561" y="2955012"/>
            <a:ext cx="0" cy="43200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732673" y="2966678"/>
            <a:ext cx="0" cy="43200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366953" y="2966678"/>
            <a:ext cx="0" cy="43200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5841" y="6426594"/>
            <a:ext cx="7609565" cy="338554"/>
          </a:xfrm>
          <a:prstGeom prst="rect">
            <a:avLst/>
          </a:prstGeom>
          <a:noFill/>
        </p:spPr>
        <p:txBody>
          <a:bodyPr wrap="square" rtlCol="0">
            <a:spAutoFit/>
          </a:bodyPr>
          <a:lstStyle/>
          <a:p>
            <a:r>
              <a:rPr lang="en-NZ" sz="800" dirty="0" smtClean="0"/>
              <a:t>Q2. Do you support or oppose New Zealand’s deep oceans also being included in the legislation for marine reserves</a:t>
            </a:r>
            <a:r>
              <a:rPr lang="en-NZ" sz="800" dirty="0"/>
              <a:t>? Note: Full question wording is in the appendix. </a:t>
            </a:r>
            <a:endParaRPr lang="en-NZ" sz="800" dirty="0" smtClean="0"/>
          </a:p>
          <a:p>
            <a:r>
              <a:rPr lang="en-NZ" sz="800" dirty="0" smtClean="0"/>
              <a:t>Base: All respondents (base sizes shown on chart). Percentages may not add to 100% </a:t>
            </a:r>
            <a:r>
              <a:rPr lang="en-NZ" sz="800" dirty="0"/>
              <a:t>or nett scores due </a:t>
            </a:r>
            <a:r>
              <a:rPr lang="en-NZ" sz="800" dirty="0" smtClean="0"/>
              <a:t>to rounding.</a:t>
            </a:r>
            <a:endParaRPr lang="en-NZ" sz="800" dirty="0"/>
          </a:p>
        </p:txBody>
      </p:sp>
      <p:sp>
        <p:nvSpPr>
          <p:cNvPr id="32" name="TextBox 31"/>
          <p:cNvSpPr txBox="1"/>
          <p:nvPr/>
        </p:nvSpPr>
        <p:spPr>
          <a:xfrm>
            <a:off x="2191663" y="3446972"/>
            <a:ext cx="1926406" cy="1169551"/>
          </a:xfrm>
          <a:prstGeom prst="rect">
            <a:avLst/>
          </a:prstGeom>
          <a:noFill/>
        </p:spPr>
        <p:txBody>
          <a:bodyPr wrap="square" rtlCol="0">
            <a:spAutoFit/>
          </a:bodyPr>
          <a:lstStyle/>
          <a:p>
            <a:pPr algn="ctr"/>
            <a:r>
              <a:rPr lang="en-NZ" sz="1000" dirty="0" smtClean="0"/>
              <a:t>Those </a:t>
            </a:r>
            <a:r>
              <a:rPr lang="en-NZ" sz="1000" u="sng" dirty="0" smtClean="0"/>
              <a:t>more</a:t>
            </a:r>
            <a:r>
              <a:rPr lang="en-NZ" sz="1000" dirty="0" smtClean="0"/>
              <a:t> likely to definitely support include:</a:t>
            </a:r>
          </a:p>
          <a:p>
            <a:pPr marL="171450" indent="-171450" algn="ctr">
              <a:buFont typeface="Arial" panose="020B0604020202020204" pitchFamily="34" charset="0"/>
              <a:buChar char="•"/>
            </a:pPr>
            <a:r>
              <a:rPr lang="en-NZ" sz="1000" dirty="0" smtClean="0"/>
              <a:t>Wellington residents (49%)</a:t>
            </a:r>
          </a:p>
          <a:p>
            <a:pPr marL="171450" indent="-171450" algn="ctr">
              <a:buFont typeface="Arial" panose="020B0604020202020204" pitchFamily="34" charset="0"/>
              <a:buChar char="•"/>
            </a:pPr>
            <a:r>
              <a:rPr lang="en-NZ" sz="1000" dirty="0" smtClean="0"/>
              <a:t>Those who identify as NZ European (43%)</a:t>
            </a:r>
          </a:p>
          <a:p>
            <a:pPr marL="171450" indent="-171450" algn="ctr">
              <a:buFont typeface="Arial" panose="020B0604020202020204" pitchFamily="34" charset="0"/>
              <a:buChar char="•"/>
            </a:pPr>
            <a:r>
              <a:rPr lang="en-NZ" sz="1000" dirty="0" smtClean="0"/>
              <a:t>Those in higher </a:t>
            </a:r>
            <a:r>
              <a:rPr lang="en-NZ" sz="1000" dirty="0"/>
              <a:t>income households, $</a:t>
            </a:r>
            <a:r>
              <a:rPr lang="en-NZ" sz="1000" dirty="0" smtClean="0"/>
              <a:t>150,000+ (51%)</a:t>
            </a:r>
            <a:endParaRPr lang="en-NZ" sz="1000" dirty="0"/>
          </a:p>
        </p:txBody>
      </p:sp>
      <p:sp>
        <p:nvSpPr>
          <p:cNvPr id="33" name="TextBox 32"/>
          <p:cNvSpPr txBox="1"/>
          <p:nvPr/>
        </p:nvSpPr>
        <p:spPr>
          <a:xfrm>
            <a:off x="2310228" y="4687871"/>
            <a:ext cx="1689275" cy="707886"/>
          </a:xfrm>
          <a:prstGeom prst="rect">
            <a:avLst/>
          </a:prstGeom>
          <a:noFill/>
        </p:spPr>
        <p:txBody>
          <a:bodyPr wrap="square" rtlCol="0">
            <a:spAutoFit/>
          </a:bodyPr>
          <a:lstStyle/>
          <a:p>
            <a:pPr algn="ctr"/>
            <a:r>
              <a:rPr lang="en-NZ" sz="1000" dirty="0" smtClean="0"/>
              <a:t>Those </a:t>
            </a:r>
            <a:r>
              <a:rPr lang="en-NZ" sz="1000" u="sng" dirty="0" smtClean="0"/>
              <a:t>less</a:t>
            </a:r>
            <a:r>
              <a:rPr lang="en-NZ" sz="1000" dirty="0" smtClean="0"/>
              <a:t> likely to definitely support include those </a:t>
            </a:r>
            <a:r>
              <a:rPr lang="en-NZ" sz="1000" dirty="0"/>
              <a:t>who identify as </a:t>
            </a:r>
            <a:r>
              <a:rPr lang="en-NZ" sz="1000" dirty="0" smtClean="0"/>
              <a:t>Asian (17%)</a:t>
            </a:r>
            <a:endParaRPr lang="en-NZ" sz="1000" dirty="0"/>
          </a:p>
          <a:p>
            <a:pPr marL="171450" indent="-171450" algn="ctr">
              <a:buFont typeface="Arial" panose="020B0604020202020204" pitchFamily="34" charset="0"/>
              <a:buChar char="•"/>
            </a:pPr>
            <a:endParaRPr lang="en-NZ" sz="1000" dirty="0"/>
          </a:p>
        </p:txBody>
      </p:sp>
      <p:sp>
        <p:nvSpPr>
          <p:cNvPr id="34" name="TextBox 33"/>
          <p:cNvSpPr txBox="1"/>
          <p:nvPr/>
        </p:nvSpPr>
        <p:spPr>
          <a:xfrm>
            <a:off x="4335194" y="3446972"/>
            <a:ext cx="1531162" cy="1015663"/>
          </a:xfrm>
          <a:prstGeom prst="rect">
            <a:avLst/>
          </a:prstGeom>
          <a:noFill/>
        </p:spPr>
        <p:txBody>
          <a:bodyPr wrap="square" rtlCol="0">
            <a:spAutoFit/>
          </a:bodyPr>
          <a:lstStyle/>
          <a:p>
            <a:pPr algn="ctr"/>
            <a:r>
              <a:rPr lang="en-NZ" sz="1000" dirty="0" smtClean="0"/>
              <a:t>Those </a:t>
            </a:r>
            <a:r>
              <a:rPr lang="en-NZ" sz="1000" u="sng" dirty="0" smtClean="0"/>
              <a:t>more</a:t>
            </a:r>
            <a:r>
              <a:rPr lang="en-NZ" sz="1000" dirty="0" smtClean="0"/>
              <a:t> likely to probably support include:</a:t>
            </a:r>
          </a:p>
          <a:p>
            <a:pPr marL="171450" indent="-171450" algn="ctr">
              <a:buFont typeface="Arial" panose="020B0604020202020204" pitchFamily="34" charset="0"/>
              <a:buChar char="•"/>
            </a:pPr>
            <a:r>
              <a:rPr lang="en-NZ" sz="1000" dirty="0" smtClean="0"/>
              <a:t>Younger NZers, 18 – 29 yrs (45%)</a:t>
            </a:r>
          </a:p>
          <a:p>
            <a:pPr marL="171450" indent="-171450" algn="ctr">
              <a:buFont typeface="Arial" panose="020B0604020202020204" pitchFamily="34" charset="0"/>
              <a:buChar char="•"/>
            </a:pPr>
            <a:r>
              <a:rPr lang="en-NZ" sz="1000" dirty="0" smtClean="0"/>
              <a:t>Those who identify as Asian (56%)</a:t>
            </a:r>
          </a:p>
        </p:txBody>
      </p:sp>
      <p:sp>
        <p:nvSpPr>
          <p:cNvPr id="35" name="TextBox 34"/>
          <p:cNvSpPr txBox="1"/>
          <p:nvPr/>
        </p:nvSpPr>
        <p:spPr>
          <a:xfrm>
            <a:off x="4365821" y="4554340"/>
            <a:ext cx="1469907" cy="861774"/>
          </a:xfrm>
          <a:prstGeom prst="rect">
            <a:avLst/>
          </a:prstGeom>
          <a:noFill/>
        </p:spPr>
        <p:txBody>
          <a:bodyPr wrap="square" rtlCol="0">
            <a:spAutoFit/>
          </a:bodyPr>
          <a:lstStyle/>
          <a:p>
            <a:pPr algn="ctr"/>
            <a:r>
              <a:rPr lang="en-NZ" sz="1000" dirty="0" smtClean="0"/>
              <a:t>Those </a:t>
            </a:r>
            <a:r>
              <a:rPr lang="en-NZ" sz="1000" u="sng" dirty="0" smtClean="0"/>
              <a:t>less</a:t>
            </a:r>
            <a:r>
              <a:rPr lang="en-NZ" sz="1000" dirty="0" smtClean="0"/>
              <a:t> likely to probably support include those in higher </a:t>
            </a:r>
            <a:r>
              <a:rPr lang="en-NZ" sz="1000" dirty="0"/>
              <a:t>income households, $150000</a:t>
            </a:r>
            <a:r>
              <a:rPr lang="en-NZ" sz="1000" dirty="0" smtClean="0"/>
              <a:t>+ (26%)</a:t>
            </a:r>
            <a:endParaRPr lang="en-NZ" sz="1000" dirty="0"/>
          </a:p>
        </p:txBody>
      </p:sp>
      <p:sp>
        <p:nvSpPr>
          <p:cNvPr id="36" name="TextBox 35"/>
          <p:cNvSpPr txBox="1"/>
          <p:nvPr/>
        </p:nvSpPr>
        <p:spPr>
          <a:xfrm>
            <a:off x="5757546" y="3446972"/>
            <a:ext cx="1388401" cy="1169551"/>
          </a:xfrm>
          <a:prstGeom prst="rect">
            <a:avLst/>
          </a:prstGeom>
          <a:noFill/>
        </p:spPr>
        <p:txBody>
          <a:bodyPr wrap="square" rtlCol="0">
            <a:spAutoFit/>
          </a:bodyPr>
          <a:lstStyle/>
          <a:p>
            <a:pPr algn="r"/>
            <a:r>
              <a:rPr lang="en-NZ" sz="1000" dirty="0" smtClean="0"/>
              <a:t>Those </a:t>
            </a:r>
            <a:r>
              <a:rPr lang="en-NZ" sz="1000" u="sng" dirty="0" smtClean="0"/>
              <a:t>more</a:t>
            </a:r>
            <a:r>
              <a:rPr lang="en-NZ" sz="1000" dirty="0" smtClean="0"/>
              <a:t> likely to probably oppose include:</a:t>
            </a:r>
          </a:p>
          <a:p>
            <a:pPr marL="171450" indent="-171450" algn="r">
              <a:buFont typeface="Arial" panose="020B0604020202020204" pitchFamily="34" charset="0"/>
              <a:buChar char="•"/>
            </a:pPr>
            <a:r>
              <a:rPr lang="en-NZ" sz="1000" dirty="0" smtClean="0"/>
              <a:t>Older NZers, 60+ (16%)</a:t>
            </a:r>
          </a:p>
          <a:p>
            <a:pPr marL="171450" indent="-171450" algn="r">
              <a:buFont typeface="Arial" panose="020B0604020202020204" pitchFamily="34" charset="0"/>
              <a:buChar char="•"/>
            </a:pPr>
            <a:r>
              <a:rPr lang="en-NZ" sz="1000" dirty="0" smtClean="0"/>
              <a:t>Those who are retired (17%)</a:t>
            </a:r>
          </a:p>
        </p:txBody>
      </p:sp>
      <p:sp>
        <p:nvSpPr>
          <p:cNvPr id="37" name="TextBox 36"/>
          <p:cNvSpPr txBox="1"/>
          <p:nvPr/>
        </p:nvSpPr>
        <p:spPr>
          <a:xfrm>
            <a:off x="6078120" y="4606838"/>
            <a:ext cx="1067827" cy="861774"/>
          </a:xfrm>
          <a:prstGeom prst="rect">
            <a:avLst/>
          </a:prstGeom>
          <a:noFill/>
        </p:spPr>
        <p:txBody>
          <a:bodyPr wrap="square" rtlCol="0">
            <a:spAutoFit/>
          </a:bodyPr>
          <a:lstStyle/>
          <a:p>
            <a:pPr algn="r"/>
            <a:r>
              <a:rPr lang="en-NZ" sz="1000" dirty="0" smtClean="0"/>
              <a:t>Those </a:t>
            </a:r>
            <a:r>
              <a:rPr lang="en-NZ" sz="1000" u="sng" dirty="0" smtClean="0"/>
              <a:t>less</a:t>
            </a:r>
            <a:r>
              <a:rPr lang="en-NZ" sz="1000" dirty="0" smtClean="0"/>
              <a:t> likely to probably oppose include younger NZers, 18 – 29 yrs (4%)</a:t>
            </a:r>
          </a:p>
        </p:txBody>
      </p:sp>
      <p:sp>
        <p:nvSpPr>
          <p:cNvPr id="39" name="TextBox 38"/>
          <p:cNvSpPr txBox="1"/>
          <p:nvPr/>
        </p:nvSpPr>
        <p:spPr>
          <a:xfrm>
            <a:off x="7120546" y="3446972"/>
            <a:ext cx="1693254" cy="707886"/>
          </a:xfrm>
          <a:prstGeom prst="rect">
            <a:avLst/>
          </a:prstGeom>
          <a:noFill/>
        </p:spPr>
        <p:txBody>
          <a:bodyPr wrap="square" rtlCol="0">
            <a:spAutoFit/>
          </a:bodyPr>
          <a:lstStyle/>
          <a:p>
            <a:r>
              <a:rPr lang="en-NZ" sz="1000" dirty="0" smtClean="0"/>
              <a:t>Those </a:t>
            </a:r>
            <a:r>
              <a:rPr lang="en-NZ" sz="1000" u="sng" dirty="0" smtClean="0"/>
              <a:t>more</a:t>
            </a:r>
            <a:r>
              <a:rPr lang="en-NZ" sz="1000" dirty="0" smtClean="0"/>
              <a:t> likely to definitely oppose include those in higher </a:t>
            </a:r>
            <a:r>
              <a:rPr lang="en-NZ" sz="1000" dirty="0"/>
              <a:t>income households, $</a:t>
            </a:r>
            <a:r>
              <a:rPr lang="en-NZ" sz="1000" dirty="0" smtClean="0"/>
              <a:t>150,000+ (7%)</a:t>
            </a:r>
            <a:endParaRPr lang="en-NZ" sz="1000" dirty="0"/>
          </a:p>
        </p:txBody>
      </p:sp>
      <p:sp>
        <p:nvSpPr>
          <p:cNvPr id="40" name="TextBox 39"/>
          <p:cNvSpPr txBox="1"/>
          <p:nvPr/>
        </p:nvSpPr>
        <p:spPr>
          <a:xfrm>
            <a:off x="9050911" y="3446972"/>
            <a:ext cx="1414190" cy="707886"/>
          </a:xfrm>
          <a:prstGeom prst="rect">
            <a:avLst/>
          </a:prstGeom>
          <a:noFill/>
        </p:spPr>
        <p:txBody>
          <a:bodyPr wrap="square" rtlCol="0">
            <a:spAutoFit/>
          </a:bodyPr>
          <a:lstStyle/>
          <a:p>
            <a:pPr algn="ctr"/>
            <a:r>
              <a:rPr lang="en-NZ" sz="1000" dirty="0" smtClean="0"/>
              <a:t>Those </a:t>
            </a:r>
            <a:r>
              <a:rPr lang="en-NZ" sz="1000" u="sng" dirty="0" smtClean="0"/>
              <a:t>more</a:t>
            </a:r>
            <a:r>
              <a:rPr lang="en-NZ" sz="1000" dirty="0" smtClean="0"/>
              <a:t> likely to support include those who identify as NZ European (78%)</a:t>
            </a:r>
            <a:endParaRPr lang="en-NZ" sz="1000" dirty="0"/>
          </a:p>
        </p:txBody>
      </p:sp>
      <p:sp>
        <p:nvSpPr>
          <p:cNvPr id="41" name="TextBox 40"/>
          <p:cNvSpPr txBox="1"/>
          <p:nvPr/>
        </p:nvSpPr>
        <p:spPr>
          <a:xfrm>
            <a:off x="9050911" y="4215394"/>
            <a:ext cx="1414190" cy="707886"/>
          </a:xfrm>
          <a:prstGeom prst="rect">
            <a:avLst/>
          </a:prstGeom>
          <a:noFill/>
        </p:spPr>
        <p:txBody>
          <a:bodyPr wrap="square" rtlCol="0">
            <a:spAutoFit/>
          </a:bodyPr>
          <a:lstStyle/>
          <a:p>
            <a:pPr algn="ctr"/>
            <a:r>
              <a:rPr lang="en-NZ" sz="1000" dirty="0" smtClean="0"/>
              <a:t>Those </a:t>
            </a:r>
            <a:r>
              <a:rPr lang="en-NZ" sz="1000" u="sng" dirty="0" smtClean="0"/>
              <a:t>less</a:t>
            </a:r>
            <a:r>
              <a:rPr lang="en-NZ" sz="1000" dirty="0" smtClean="0"/>
              <a:t> likely to support include those who identify as Māori (69%)</a:t>
            </a:r>
            <a:endParaRPr lang="en-NZ" sz="1000" dirty="0"/>
          </a:p>
        </p:txBody>
      </p:sp>
      <p:sp>
        <p:nvSpPr>
          <p:cNvPr id="42" name="TextBox 41"/>
          <p:cNvSpPr txBox="1"/>
          <p:nvPr/>
        </p:nvSpPr>
        <p:spPr>
          <a:xfrm>
            <a:off x="10625668" y="3446972"/>
            <a:ext cx="1482570" cy="1323439"/>
          </a:xfrm>
          <a:prstGeom prst="rect">
            <a:avLst/>
          </a:prstGeom>
          <a:noFill/>
        </p:spPr>
        <p:txBody>
          <a:bodyPr wrap="square" rtlCol="0">
            <a:spAutoFit/>
          </a:bodyPr>
          <a:lstStyle/>
          <a:p>
            <a:pPr algn="ctr"/>
            <a:r>
              <a:rPr lang="en-NZ" sz="1000" dirty="0" smtClean="0"/>
              <a:t>Those </a:t>
            </a:r>
            <a:r>
              <a:rPr lang="en-NZ" sz="1000" u="sng" dirty="0" smtClean="0"/>
              <a:t>more</a:t>
            </a:r>
            <a:r>
              <a:rPr lang="en-NZ" sz="1000" dirty="0" smtClean="0"/>
              <a:t> likely to oppose include:</a:t>
            </a:r>
          </a:p>
          <a:p>
            <a:pPr marL="171450" indent="-171450" algn="ctr">
              <a:buFont typeface="Arial" panose="020B0604020202020204" pitchFamily="34" charset="0"/>
              <a:buChar char="•"/>
            </a:pPr>
            <a:r>
              <a:rPr lang="en-NZ" sz="1000" dirty="0"/>
              <a:t>Older NZers, 60+ </a:t>
            </a:r>
            <a:r>
              <a:rPr lang="en-NZ" sz="1000" dirty="0" smtClean="0"/>
              <a:t>(20%)</a:t>
            </a:r>
          </a:p>
          <a:p>
            <a:pPr marL="171450" indent="-171450" algn="ctr">
              <a:buFont typeface="Arial" panose="020B0604020202020204" pitchFamily="34" charset="0"/>
              <a:buChar char="•"/>
            </a:pPr>
            <a:r>
              <a:rPr lang="en-NZ" sz="1000" dirty="0" smtClean="0"/>
              <a:t>Those who are retired (18%) </a:t>
            </a:r>
          </a:p>
          <a:p>
            <a:pPr marL="171450" indent="-171450" algn="ctr">
              <a:buFont typeface="Arial" panose="020B0604020202020204" pitchFamily="34" charset="0"/>
              <a:buChar char="•"/>
            </a:pPr>
            <a:r>
              <a:rPr lang="en-NZ" sz="1000" dirty="0" smtClean="0"/>
              <a:t>Those who identify as Māori (18%)</a:t>
            </a:r>
            <a:endParaRPr lang="en-NZ" sz="1000" dirty="0"/>
          </a:p>
        </p:txBody>
      </p:sp>
      <p:sp>
        <p:nvSpPr>
          <p:cNvPr id="43" name="TextBox 42"/>
          <p:cNvSpPr txBox="1"/>
          <p:nvPr/>
        </p:nvSpPr>
        <p:spPr>
          <a:xfrm>
            <a:off x="10625668" y="4831412"/>
            <a:ext cx="1482570" cy="1015663"/>
          </a:xfrm>
          <a:prstGeom prst="rect">
            <a:avLst/>
          </a:prstGeom>
          <a:noFill/>
        </p:spPr>
        <p:txBody>
          <a:bodyPr wrap="square" rtlCol="0">
            <a:spAutoFit/>
          </a:bodyPr>
          <a:lstStyle/>
          <a:p>
            <a:pPr algn="ctr"/>
            <a:r>
              <a:rPr lang="en-NZ" sz="1000" dirty="0" smtClean="0"/>
              <a:t>Those </a:t>
            </a:r>
            <a:r>
              <a:rPr lang="en-NZ" sz="1000" u="sng" dirty="0" smtClean="0"/>
              <a:t>less</a:t>
            </a:r>
            <a:r>
              <a:rPr lang="en-NZ" sz="1000" dirty="0" smtClean="0"/>
              <a:t> likely to oppose include:</a:t>
            </a:r>
          </a:p>
          <a:p>
            <a:pPr marL="171450" indent="-171450" algn="ctr">
              <a:buFont typeface="Arial" panose="020B0604020202020204" pitchFamily="34" charset="0"/>
              <a:buChar char="•"/>
            </a:pPr>
            <a:r>
              <a:rPr lang="en-NZ" sz="1000" dirty="0"/>
              <a:t>Younger NZers, 18 – 29 yrs </a:t>
            </a:r>
            <a:r>
              <a:rPr lang="en-NZ" sz="1000" dirty="0" smtClean="0"/>
              <a:t>(6%)</a:t>
            </a:r>
          </a:p>
          <a:p>
            <a:pPr marL="171450" indent="-171450" algn="ctr">
              <a:buFont typeface="Arial" panose="020B0604020202020204" pitchFamily="34" charset="0"/>
              <a:buChar char="•"/>
            </a:pPr>
            <a:r>
              <a:rPr lang="en-NZ" sz="1000" dirty="0" smtClean="0"/>
              <a:t>Those who identify as NZ European (11%)</a:t>
            </a:r>
            <a:endParaRPr lang="en-NZ" sz="1000" dirty="0"/>
          </a:p>
        </p:txBody>
      </p:sp>
    </p:spTree>
    <p:extLst>
      <p:ext uri="{BB962C8B-B14F-4D97-AF65-F5344CB8AC3E}">
        <p14:creationId xmlns:p14="http://schemas.microsoft.com/office/powerpoint/2010/main" val="4149202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E9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itle 3"/>
          <p:cNvSpPr txBox="1">
            <a:spLocks/>
          </p:cNvSpPr>
          <p:nvPr/>
        </p:nvSpPr>
        <p:spPr>
          <a:xfrm>
            <a:off x="8001553" y="5364164"/>
            <a:ext cx="3095697" cy="8973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3200" dirty="0" smtClean="0">
                <a:solidFill>
                  <a:schemeClr val="bg1"/>
                </a:solidFill>
              </a:rPr>
              <a:t>Questions</a:t>
            </a:r>
            <a:endParaRPr lang="en-NZ" sz="3200" dirty="0">
              <a:solidFill>
                <a:schemeClr val="bg1"/>
              </a:solidFill>
            </a:endParaRPr>
          </a:p>
        </p:txBody>
      </p:sp>
      <p:sp>
        <p:nvSpPr>
          <p:cNvPr id="4" name="L-Shape 3"/>
          <p:cNvSpPr/>
          <p:nvPr/>
        </p:nvSpPr>
        <p:spPr>
          <a:xfrm rot="5400000">
            <a:off x="7870893" y="5107034"/>
            <a:ext cx="352335" cy="349250"/>
          </a:xfrm>
          <a:prstGeom prst="corner">
            <a:avLst>
              <a:gd name="adj1" fmla="val 18679"/>
              <a:gd name="adj2" fmla="val 19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a:solidFill>
                <a:schemeClr val="bg1"/>
              </a:solidFill>
            </a:endParaRPr>
          </a:p>
        </p:txBody>
      </p:sp>
      <p:sp>
        <p:nvSpPr>
          <p:cNvPr id="5" name="L-Shape 4"/>
          <p:cNvSpPr/>
          <p:nvPr/>
        </p:nvSpPr>
        <p:spPr>
          <a:xfrm rot="5400000" flipH="1" flipV="1">
            <a:off x="10271194" y="5638234"/>
            <a:ext cx="352335" cy="349250"/>
          </a:xfrm>
          <a:prstGeom prst="corner">
            <a:avLst>
              <a:gd name="adj1" fmla="val 18679"/>
              <a:gd name="adj2" fmla="val 19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a:solidFill>
                <a:schemeClr val="bg1"/>
              </a:solidFill>
            </a:endParaRPr>
          </a:p>
        </p:txBody>
      </p:sp>
    </p:spTree>
    <p:extLst>
      <p:ext uri="{BB962C8B-B14F-4D97-AF65-F5344CB8AC3E}">
        <p14:creationId xmlns:p14="http://schemas.microsoft.com/office/powerpoint/2010/main" val="58959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Question</a:t>
            </a:r>
            <a:endParaRPr lang="en-NZ" dirty="0"/>
          </a:p>
        </p:txBody>
      </p:sp>
      <p:pic>
        <p:nvPicPr>
          <p:cNvPr id="4" name="Picture 3"/>
          <p:cNvPicPr>
            <a:picLocks noChangeAspect="1"/>
          </p:cNvPicPr>
          <p:nvPr/>
        </p:nvPicPr>
        <p:blipFill>
          <a:blip r:embed="rId2"/>
          <a:stretch>
            <a:fillRect/>
          </a:stretch>
        </p:blipFill>
        <p:spPr>
          <a:xfrm>
            <a:off x="2943225" y="2119312"/>
            <a:ext cx="6305550" cy="3990975"/>
          </a:xfrm>
          <a:prstGeom prst="rect">
            <a:avLst/>
          </a:prstGeom>
        </p:spPr>
      </p:pic>
    </p:spTree>
    <p:extLst>
      <p:ext uri="{BB962C8B-B14F-4D97-AF65-F5344CB8AC3E}">
        <p14:creationId xmlns:p14="http://schemas.microsoft.com/office/powerpoint/2010/main" val="109852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rgbClr val="3A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 Placeholder 4"/>
          <p:cNvSpPr>
            <a:spLocks noGrp="1"/>
          </p:cNvSpPr>
          <p:nvPr>
            <p:ph type="body" sz="quarter" idx="4294967295"/>
          </p:nvPr>
        </p:nvSpPr>
        <p:spPr>
          <a:xfrm>
            <a:off x="4281716" y="4084576"/>
            <a:ext cx="5829300" cy="444500"/>
          </a:xfrm>
        </p:spPr>
        <p:txBody>
          <a:bodyPr>
            <a:noAutofit/>
          </a:bodyPr>
          <a:lstStyle/>
          <a:p>
            <a:pPr marL="0" indent="0">
              <a:buNone/>
            </a:pPr>
            <a:r>
              <a:rPr lang="en-NZ" sz="2000" spc="300" dirty="0">
                <a:solidFill>
                  <a:srgbClr val="C1AC5F"/>
                </a:solidFill>
                <a:latin typeface="Arial Black" panose="020B0A04020102020204" pitchFamily="34" charset="0"/>
              </a:rPr>
              <a:t>Ellen Parkhouse </a:t>
            </a:r>
          </a:p>
          <a:p>
            <a:pPr marL="0" indent="0">
              <a:buNone/>
            </a:pPr>
            <a:r>
              <a:rPr lang="en-NZ" sz="2000" spc="300" dirty="0" smtClean="0">
                <a:solidFill>
                  <a:srgbClr val="C1AC5F"/>
                </a:solidFill>
                <a:latin typeface="Arial Black" panose="020B0A04020102020204" pitchFamily="34" charset="0"/>
              </a:rPr>
              <a:t>Michael </a:t>
            </a:r>
            <a:r>
              <a:rPr lang="en-NZ" sz="2000" spc="300" dirty="0">
                <a:solidFill>
                  <a:srgbClr val="C1AC5F"/>
                </a:solidFill>
                <a:latin typeface="Arial Black" panose="020B0A04020102020204" pitchFamily="34" charset="0"/>
              </a:rPr>
              <a:t>Dunne</a:t>
            </a:r>
          </a:p>
        </p:txBody>
      </p:sp>
      <p:sp>
        <p:nvSpPr>
          <p:cNvPr id="6" name="TextBox 5"/>
          <p:cNvSpPr txBox="1"/>
          <p:nvPr/>
        </p:nvSpPr>
        <p:spPr>
          <a:xfrm>
            <a:off x="1032387" y="3328999"/>
            <a:ext cx="10127226" cy="369332"/>
          </a:xfrm>
          <a:prstGeom prst="rect">
            <a:avLst/>
          </a:prstGeom>
          <a:noFill/>
        </p:spPr>
        <p:txBody>
          <a:bodyPr wrap="square" rtlCol="0">
            <a:spAutoFit/>
          </a:bodyPr>
          <a:lstStyle/>
          <a:p>
            <a:pPr algn="ctr"/>
            <a:r>
              <a:rPr lang="en-NZ" sz="1800" spc="300" dirty="0" smtClean="0">
                <a:solidFill>
                  <a:schemeClr val="bg1"/>
                </a:solidFill>
                <a:latin typeface="Arial Black" panose="020B0A04020102020204" pitchFamily="34" charset="0"/>
              </a:rPr>
              <a:t>FOR FURTHER INFORMATION PLEASE CONTACT:</a:t>
            </a:r>
            <a:endParaRPr lang="en-NZ" sz="1800" spc="300" dirty="0">
              <a:solidFill>
                <a:schemeClr val="bg1"/>
              </a:solidFill>
              <a:latin typeface="Arial Black" panose="020B0A04020102020204" pitchFamily="34" charset="0"/>
            </a:endParaRPr>
          </a:p>
        </p:txBody>
      </p:sp>
      <p:sp>
        <p:nvSpPr>
          <p:cNvPr id="9" name="Rectangle 8"/>
          <p:cNvSpPr/>
          <p:nvPr/>
        </p:nvSpPr>
        <p:spPr>
          <a:xfrm>
            <a:off x="0" y="6728460"/>
            <a:ext cx="12192000" cy="129540"/>
          </a:xfrm>
          <a:prstGeom prst="rect">
            <a:avLst/>
          </a:prstGeom>
          <a:solidFill>
            <a:srgbClr val="0E9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4281716" y="4954533"/>
            <a:ext cx="3918857" cy="1384995"/>
          </a:xfrm>
          <a:prstGeom prst="rect">
            <a:avLst/>
          </a:prstGeom>
        </p:spPr>
        <p:txBody>
          <a:bodyPr wrap="square">
            <a:spAutoFit/>
          </a:bodyPr>
          <a:lstStyle/>
          <a:p>
            <a:pPr algn="l"/>
            <a:r>
              <a:rPr lang="en-NZ" sz="1400" dirty="0" smtClean="0">
                <a:solidFill>
                  <a:schemeClr val="bg1"/>
                </a:solidFill>
                <a:latin typeface="+mn-lt"/>
              </a:rPr>
              <a:t>Colmar </a:t>
            </a:r>
            <a:r>
              <a:rPr lang="en-NZ" sz="1400" dirty="0" err="1" smtClean="0">
                <a:solidFill>
                  <a:schemeClr val="bg1"/>
                </a:solidFill>
                <a:latin typeface="+mn-lt"/>
              </a:rPr>
              <a:t>Brunton</a:t>
            </a:r>
            <a:r>
              <a:rPr lang="en-NZ" sz="1400" dirty="0" smtClean="0">
                <a:solidFill>
                  <a:schemeClr val="bg1"/>
                </a:solidFill>
                <a:latin typeface="+mn-lt"/>
              </a:rPr>
              <a:t>, a Millward Brown Company</a:t>
            </a:r>
          </a:p>
          <a:p>
            <a:pPr algn="l"/>
            <a:r>
              <a:rPr lang="en-NZ" sz="1400" dirty="0" smtClean="0">
                <a:solidFill>
                  <a:schemeClr val="bg1"/>
                </a:solidFill>
                <a:latin typeface="+mn-lt"/>
              </a:rPr>
              <a:t>Level 9, Legal House, 101 Lambton Quay, Wellington</a:t>
            </a:r>
          </a:p>
          <a:p>
            <a:pPr algn="l"/>
            <a:r>
              <a:rPr lang="en-NZ" sz="1400" dirty="0" smtClean="0">
                <a:solidFill>
                  <a:schemeClr val="bg1"/>
                </a:solidFill>
                <a:latin typeface="+mn-lt"/>
              </a:rPr>
              <a:t>PO Box 3622, Wellington 6140</a:t>
            </a:r>
          </a:p>
          <a:p>
            <a:pPr algn="l"/>
            <a:endParaRPr lang="en-NZ" sz="1400" dirty="0" smtClean="0">
              <a:solidFill>
                <a:schemeClr val="bg1"/>
              </a:solidFill>
              <a:latin typeface="+mn-lt"/>
            </a:endParaRPr>
          </a:p>
          <a:p>
            <a:pPr algn="l"/>
            <a:r>
              <a:rPr lang="en-NZ" sz="1400" dirty="0" smtClean="0">
                <a:solidFill>
                  <a:schemeClr val="bg1"/>
                </a:solidFill>
                <a:latin typeface="+mn-lt"/>
              </a:rPr>
              <a:t>Phone (04) 913 3000 </a:t>
            </a:r>
          </a:p>
          <a:p>
            <a:pPr algn="l"/>
            <a:r>
              <a:rPr lang="en-NZ" sz="1400" dirty="0" smtClean="0">
                <a:solidFill>
                  <a:schemeClr val="bg1"/>
                </a:solidFill>
                <a:latin typeface="+mn-lt"/>
              </a:rPr>
              <a:t>www.colmarbrunton.co.nz</a:t>
            </a:r>
          </a:p>
        </p:txBody>
      </p:sp>
      <p:cxnSp>
        <p:nvCxnSpPr>
          <p:cNvPr id="11" name="Straight Connector 10"/>
          <p:cNvCxnSpPr/>
          <p:nvPr/>
        </p:nvCxnSpPr>
        <p:spPr>
          <a:xfrm>
            <a:off x="3991429" y="4100513"/>
            <a:ext cx="0" cy="216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270" y="676077"/>
            <a:ext cx="3371460" cy="1006699"/>
          </a:xfrm>
          <a:prstGeom prst="rect">
            <a:avLst/>
          </a:prstGeom>
        </p:spPr>
      </p:pic>
    </p:spTree>
    <p:extLst>
      <p:ext uri="{BB962C8B-B14F-4D97-AF65-F5344CB8AC3E}">
        <p14:creationId xmlns:p14="http://schemas.microsoft.com/office/powerpoint/2010/main" val="124978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197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LMAR BRUNTON">
      <a:dk1>
        <a:srgbClr val="333333"/>
      </a:dk1>
      <a:lt1>
        <a:srgbClr val="FFFFFF"/>
      </a:lt1>
      <a:dk2>
        <a:srgbClr val="698940"/>
      </a:dk2>
      <a:lt2>
        <a:srgbClr val="A7B277"/>
      </a:lt2>
      <a:accent1>
        <a:srgbClr val="D1C8B7"/>
      </a:accent1>
      <a:accent2>
        <a:srgbClr val="93C1BF"/>
      </a:accent2>
      <a:accent3>
        <a:srgbClr val="9DAFA3"/>
      </a:accent3>
      <a:accent4>
        <a:srgbClr val="C1AC5F"/>
      </a:accent4>
      <a:accent5>
        <a:srgbClr val="959299"/>
      </a:accent5>
      <a:accent6>
        <a:srgbClr val="3A4A60"/>
      </a:accent6>
      <a:hlink>
        <a:srgbClr val="698940"/>
      </a:hlink>
      <a:folHlink>
        <a:srgbClr val="C1AC5F"/>
      </a:folHlink>
    </a:clrScheme>
    <a:fontScheme name="Custom 47">
      <a:majorFont>
        <a:latin typeface="Arial Black"/>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afa4e240-7bf6-4c2c-a8ce-d69d06740aff">57ZFTNQSY746-183-12</_dlc_DocId>
    <_dlc_DocIdUrl xmlns="afa4e240-7bf6-4c2c-a8ce-d69d06740aff">
      <Url>http://brunternet/Creative/_layouts/DocIdRedir.aspx?ID=57ZFTNQSY746-183-12</Url>
      <Description>57ZFTNQSY746-183-12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A46F5338C37948BA43FA81E2F1ED53" ma:contentTypeVersion="0" ma:contentTypeDescription="Create a new document." ma:contentTypeScope="" ma:versionID="85f35d818c865c7f34c7ee458f02fe34">
  <xsd:schema xmlns:xsd="http://www.w3.org/2001/XMLSchema" xmlns:xs="http://www.w3.org/2001/XMLSchema" xmlns:p="http://schemas.microsoft.com/office/2006/metadata/properties" xmlns:ns2="afa4e240-7bf6-4c2c-a8ce-d69d06740aff" targetNamespace="http://schemas.microsoft.com/office/2006/metadata/properties" ma:root="true" ma:fieldsID="7fdbf0512b49312ef99a4dae387516aa" ns2:_="">
    <xsd:import namespace="afa4e240-7bf6-4c2c-a8ce-d69d06740af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a4e240-7bf6-4c2c-a8ce-d69d06740a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DF6459-C6CA-44B7-97D5-C2E38BDCBFA5}">
  <ds:schemaRefs>
    <ds:schemaRef ds:uri="http://schemas.microsoft.com/sharepoint/events"/>
  </ds:schemaRefs>
</ds:datastoreItem>
</file>

<file path=customXml/itemProps2.xml><?xml version="1.0" encoding="utf-8"?>
<ds:datastoreItem xmlns:ds="http://schemas.openxmlformats.org/officeDocument/2006/customXml" ds:itemID="{36295194-A629-48F2-8865-DE8773985E3E}">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afa4e240-7bf6-4c2c-a8ce-d69d06740aff"/>
    <ds:schemaRef ds:uri="http://www.w3.org/XML/1998/namespace"/>
  </ds:schemaRefs>
</ds:datastoreItem>
</file>

<file path=customXml/itemProps3.xml><?xml version="1.0" encoding="utf-8"?>
<ds:datastoreItem xmlns:ds="http://schemas.openxmlformats.org/officeDocument/2006/customXml" ds:itemID="{535A1687-19D7-4E50-8F7A-634465A5CF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a4e240-7bf6-4c2c-a8ce-d69d06740a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C1FFE6D-9661-4B94-8B9A-12011DDF3F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1183</TotalTime>
  <Words>586</Words>
  <Application>Microsoft Office PowerPoint</Application>
  <PresentationFormat>Custom</PresentationFormat>
  <Paragraphs>71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Method</vt:lpstr>
      <vt:lpstr>PowerPoint Presentation</vt:lpstr>
      <vt:lpstr>Three quarters of New Zealanders think NZ’s deep oceans should also be included in the marine reserve legislation.</vt:lpstr>
      <vt:lpstr>Demographic differences.</vt:lpstr>
      <vt:lpstr>PowerPoint Presentation</vt:lpstr>
      <vt:lpstr>Question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Hewitson, Natalie (MBAKL)</dc:creator>
  <cp:lastModifiedBy>Louisa McKerrow</cp:lastModifiedBy>
  <cp:revision>272</cp:revision>
  <cp:lastPrinted>2016-05-16T01:58:00Z</cp:lastPrinted>
  <dcterms:created xsi:type="dcterms:W3CDTF">2016-02-23T21:01:22Z</dcterms:created>
  <dcterms:modified xsi:type="dcterms:W3CDTF">2016-07-07T03:48:28Z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0x01010041A46F5338C37948BA43FA81E2F1ED53</vt:lpwstr>
  </property>
  <property fmtid="{D5CDD505-2E9C-101B-9397-08002B2CF9AE}" pid="3" name="_dlc_DocIdItemGuid">
    <vt:lpwstr>b24f8182-bc4a-4a94-88f2-8a469b0b574e</vt:lpwstr>
  </property>
</Properties>
</file>