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60" r:id="rId5"/>
    <p:sldId id="262" r:id="rId6"/>
    <p:sldId id="263" r:id="rId7"/>
    <p:sldId id="266" r:id="rId8"/>
    <p:sldId id="268" r:id="rId9"/>
    <p:sldId id="270" r:id="rId10"/>
  </p:sldIdLst>
  <p:sldSz cx="10691813" cy="7559675"/>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84" d="100"/>
          <a:sy n="84" d="100"/>
        </p:scale>
        <p:origin x="9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802C33C-A3BB-4AFC-AE4B-7366EBE10544}" type="datetimeFigureOut">
              <a:rPr lang="en-NZ" smtClean="0"/>
              <a:t>6/07/2016</a:t>
            </a:fld>
            <a:endParaRPr lang="en-NZ"/>
          </a:p>
        </p:txBody>
      </p:sp>
      <p:sp>
        <p:nvSpPr>
          <p:cNvPr id="4" name="Slide Image Placeholder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23E1CB0-039C-4443-BD33-D8B18DE03438}" type="slidenum">
              <a:rPr lang="en-NZ" smtClean="0"/>
              <a:t>‹#›</a:t>
            </a:fld>
            <a:endParaRPr lang="en-NZ"/>
          </a:p>
        </p:txBody>
      </p:sp>
    </p:spTree>
    <p:extLst>
      <p:ext uri="{BB962C8B-B14F-4D97-AF65-F5344CB8AC3E}">
        <p14:creationId xmlns:p14="http://schemas.microsoft.com/office/powerpoint/2010/main" val="42850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1</a:t>
            </a:fld>
            <a:endParaRPr lang="en-NZ"/>
          </a:p>
        </p:txBody>
      </p:sp>
    </p:spTree>
    <p:extLst>
      <p:ext uri="{BB962C8B-B14F-4D97-AF65-F5344CB8AC3E}">
        <p14:creationId xmlns:p14="http://schemas.microsoft.com/office/powerpoint/2010/main" val="5735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2</a:t>
            </a:fld>
            <a:endParaRPr lang="en-NZ"/>
          </a:p>
        </p:txBody>
      </p:sp>
    </p:spTree>
    <p:extLst>
      <p:ext uri="{BB962C8B-B14F-4D97-AF65-F5344CB8AC3E}">
        <p14:creationId xmlns:p14="http://schemas.microsoft.com/office/powerpoint/2010/main" val="136086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3</a:t>
            </a:fld>
            <a:endParaRPr lang="en-NZ"/>
          </a:p>
        </p:txBody>
      </p:sp>
    </p:spTree>
    <p:extLst>
      <p:ext uri="{BB962C8B-B14F-4D97-AF65-F5344CB8AC3E}">
        <p14:creationId xmlns:p14="http://schemas.microsoft.com/office/powerpoint/2010/main" val="41222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4</a:t>
            </a:fld>
            <a:endParaRPr lang="en-NZ"/>
          </a:p>
        </p:txBody>
      </p:sp>
    </p:spTree>
    <p:extLst>
      <p:ext uri="{BB962C8B-B14F-4D97-AF65-F5344CB8AC3E}">
        <p14:creationId xmlns:p14="http://schemas.microsoft.com/office/powerpoint/2010/main" val="265412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5</a:t>
            </a:fld>
            <a:endParaRPr lang="en-NZ"/>
          </a:p>
        </p:txBody>
      </p:sp>
    </p:spTree>
    <p:extLst>
      <p:ext uri="{BB962C8B-B14F-4D97-AF65-F5344CB8AC3E}">
        <p14:creationId xmlns:p14="http://schemas.microsoft.com/office/powerpoint/2010/main" val="227597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6</a:t>
            </a:fld>
            <a:endParaRPr lang="en-NZ"/>
          </a:p>
        </p:txBody>
      </p:sp>
    </p:spTree>
    <p:extLst>
      <p:ext uri="{BB962C8B-B14F-4D97-AF65-F5344CB8AC3E}">
        <p14:creationId xmlns:p14="http://schemas.microsoft.com/office/powerpoint/2010/main" val="385120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7</a:t>
            </a:fld>
            <a:endParaRPr lang="en-NZ"/>
          </a:p>
        </p:txBody>
      </p:sp>
    </p:spTree>
    <p:extLst>
      <p:ext uri="{BB962C8B-B14F-4D97-AF65-F5344CB8AC3E}">
        <p14:creationId xmlns:p14="http://schemas.microsoft.com/office/powerpoint/2010/main" val="418289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8</a:t>
            </a:fld>
            <a:endParaRPr lang="en-NZ"/>
          </a:p>
        </p:txBody>
      </p:sp>
    </p:spTree>
    <p:extLst>
      <p:ext uri="{BB962C8B-B14F-4D97-AF65-F5344CB8AC3E}">
        <p14:creationId xmlns:p14="http://schemas.microsoft.com/office/powerpoint/2010/main" val="78586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23E1CB0-039C-4443-BD33-D8B18DE03438}" type="slidenum">
              <a:rPr lang="en-NZ" smtClean="0"/>
              <a:t>9</a:t>
            </a:fld>
            <a:endParaRPr lang="en-NZ"/>
          </a:p>
        </p:txBody>
      </p:sp>
    </p:spTree>
    <p:extLst>
      <p:ext uri="{BB962C8B-B14F-4D97-AF65-F5344CB8AC3E}">
        <p14:creationId xmlns:p14="http://schemas.microsoft.com/office/powerpoint/2010/main" val="32527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95C5FD-91DC-41DA-BD74-BC84DEF8BB31}" type="datetimeFigureOut">
              <a:rPr lang="en-NZ" smtClean="0"/>
              <a:t>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45246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95C5FD-91DC-41DA-BD74-BC84DEF8BB31}" type="datetimeFigureOut">
              <a:rPr lang="en-NZ" smtClean="0"/>
              <a:t>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38635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95C5FD-91DC-41DA-BD74-BC84DEF8BB31}" type="datetimeFigureOut">
              <a:rPr lang="en-NZ" smtClean="0"/>
              <a:t>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22462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95C5FD-91DC-41DA-BD74-BC84DEF8BB31}" type="datetimeFigureOut">
              <a:rPr lang="en-NZ" smtClean="0"/>
              <a:t>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37807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5C5FD-91DC-41DA-BD74-BC84DEF8BB31}" type="datetimeFigureOut">
              <a:rPr lang="en-NZ" smtClean="0"/>
              <a:t>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69596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95C5FD-91DC-41DA-BD74-BC84DEF8BB31}" type="datetimeFigureOut">
              <a:rPr lang="en-NZ" smtClean="0"/>
              <a:t>6/07/2016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86102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95C5FD-91DC-41DA-BD74-BC84DEF8BB31}" type="datetimeFigureOut">
              <a:rPr lang="en-NZ" smtClean="0"/>
              <a:t>6/07/2016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394633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95C5FD-91DC-41DA-BD74-BC84DEF8BB31}" type="datetimeFigureOut">
              <a:rPr lang="en-NZ" smtClean="0"/>
              <a:t>6/07/2016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20244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5C5FD-91DC-41DA-BD74-BC84DEF8BB31}" type="datetimeFigureOut">
              <a:rPr lang="en-NZ" smtClean="0"/>
              <a:t>6/07/2016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72059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5C5FD-91DC-41DA-BD74-BC84DEF8BB31}" type="datetimeFigureOut">
              <a:rPr lang="en-NZ" smtClean="0"/>
              <a:t>6/07/2016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15683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5C5FD-91DC-41DA-BD74-BC84DEF8BB31}" type="datetimeFigureOut">
              <a:rPr lang="en-NZ" smtClean="0"/>
              <a:t>6/07/2016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0E5E589-4A11-4B4F-97DD-4182F144E38C}" type="slidenum">
              <a:rPr lang="en-NZ" smtClean="0"/>
              <a:t>‹#›</a:t>
            </a:fld>
            <a:endParaRPr lang="en-NZ"/>
          </a:p>
        </p:txBody>
      </p:sp>
    </p:spTree>
    <p:extLst>
      <p:ext uri="{BB962C8B-B14F-4D97-AF65-F5344CB8AC3E}">
        <p14:creationId xmlns:p14="http://schemas.microsoft.com/office/powerpoint/2010/main" val="418878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AF95C5FD-91DC-41DA-BD74-BC84DEF8BB31}" type="datetimeFigureOut">
              <a:rPr lang="en-NZ" smtClean="0"/>
              <a:t>6/07/2016</a:t>
            </a:fld>
            <a:endParaRPr lang="en-NZ"/>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0E5E589-4A11-4B4F-97DD-4182F144E38C}" type="slidenum">
              <a:rPr lang="en-NZ" smtClean="0"/>
              <a:t>‹#›</a:t>
            </a:fld>
            <a:endParaRPr lang="en-NZ"/>
          </a:p>
        </p:txBody>
      </p:sp>
    </p:spTree>
    <p:extLst>
      <p:ext uri="{BB962C8B-B14F-4D97-AF65-F5344CB8AC3E}">
        <p14:creationId xmlns:p14="http://schemas.microsoft.com/office/powerpoint/2010/main" val="73016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hbrc.govt.n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8" y="0"/>
            <a:ext cx="10690575" cy="7559916"/>
          </a:xfrm>
          <a:prstGeom prst="rect">
            <a:avLst/>
          </a:prstGeom>
        </p:spPr>
      </p:pic>
      <p:sp>
        <p:nvSpPr>
          <p:cNvPr id="5" name="TextBox 4"/>
          <p:cNvSpPr txBox="1"/>
          <p:nvPr/>
        </p:nvSpPr>
        <p:spPr>
          <a:xfrm>
            <a:off x="471593" y="4543135"/>
            <a:ext cx="3720161" cy="1754326"/>
          </a:xfrm>
          <a:prstGeom prst="rect">
            <a:avLst/>
          </a:prstGeom>
          <a:noFill/>
        </p:spPr>
        <p:txBody>
          <a:bodyPr wrap="square" rtlCol="0">
            <a:spAutoFit/>
          </a:bodyPr>
          <a:lstStyle/>
          <a:p>
            <a:r>
              <a:rPr lang="en-NZ" dirty="0" smtClean="0">
                <a:solidFill>
                  <a:srgbClr val="002060"/>
                </a:solidFill>
              </a:rPr>
              <a:t>TEMPERATURES</a:t>
            </a:r>
          </a:p>
          <a:p>
            <a:r>
              <a:rPr lang="en-NZ" dirty="0" smtClean="0">
                <a:solidFill>
                  <a:srgbClr val="002060"/>
                </a:solidFill>
              </a:rPr>
              <a:t>RAINFALL</a:t>
            </a:r>
          </a:p>
          <a:p>
            <a:r>
              <a:rPr lang="en-NZ" dirty="0" smtClean="0">
                <a:solidFill>
                  <a:srgbClr val="002060"/>
                </a:solidFill>
              </a:rPr>
              <a:t>RIVER FLOW</a:t>
            </a:r>
          </a:p>
          <a:p>
            <a:r>
              <a:rPr lang="en-NZ" dirty="0" smtClean="0">
                <a:solidFill>
                  <a:srgbClr val="002060"/>
                </a:solidFill>
              </a:rPr>
              <a:t>GROUNDWATER &amp; SOIL</a:t>
            </a:r>
          </a:p>
          <a:p>
            <a:r>
              <a:rPr lang="en-NZ" dirty="0" smtClean="0">
                <a:solidFill>
                  <a:srgbClr val="002060"/>
                </a:solidFill>
              </a:rPr>
              <a:t>AIR QUALITY</a:t>
            </a:r>
          </a:p>
          <a:p>
            <a:r>
              <a:rPr lang="en-NZ" dirty="0" smtClean="0">
                <a:solidFill>
                  <a:srgbClr val="002060"/>
                </a:solidFill>
              </a:rPr>
              <a:t>MINISTRY OF PRIMARY INDUSTRIES</a:t>
            </a:r>
          </a:p>
        </p:txBody>
      </p:sp>
      <p:sp>
        <p:nvSpPr>
          <p:cNvPr id="6" name="Rectangle 5"/>
          <p:cNvSpPr/>
          <p:nvPr/>
        </p:nvSpPr>
        <p:spPr>
          <a:xfrm>
            <a:off x="616449" y="464646"/>
            <a:ext cx="5343525" cy="461665"/>
          </a:xfrm>
          <a:prstGeom prst="rect">
            <a:avLst/>
          </a:prstGeom>
        </p:spPr>
        <p:txBody>
          <a:bodyPr>
            <a:spAutoFit/>
          </a:bodyPr>
          <a:lstStyle/>
          <a:p>
            <a:r>
              <a:rPr lang="en-NZ" sz="2400" b="1" dirty="0" smtClean="0">
                <a:solidFill>
                  <a:srgbClr val="002060"/>
                </a:solidFill>
              </a:rPr>
              <a:t>JUNE 2016</a:t>
            </a:r>
          </a:p>
        </p:txBody>
      </p:sp>
    </p:spTree>
    <p:extLst>
      <p:ext uri="{BB962C8B-B14F-4D97-AF65-F5344CB8AC3E}">
        <p14:creationId xmlns:p14="http://schemas.microsoft.com/office/powerpoint/2010/main" val="3013043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8" y="-241"/>
            <a:ext cx="10690575" cy="7559916"/>
          </a:xfrm>
          <a:prstGeom prst="rect">
            <a:avLst/>
          </a:prstGeom>
        </p:spPr>
      </p:pic>
      <p:sp>
        <p:nvSpPr>
          <p:cNvPr id="4" name="TextBox 3"/>
          <p:cNvSpPr txBox="1"/>
          <p:nvPr/>
        </p:nvSpPr>
        <p:spPr>
          <a:xfrm>
            <a:off x="430308" y="886278"/>
            <a:ext cx="4929343" cy="6509474"/>
          </a:xfrm>
          <a:prstGeom prst="rect">
            <a:avLst/>
          </a:prstGeom>
          <a:noFill/>
        </p:spPr>
        <p:txBody>
          <a:bodyPr wrap="square" rtlCol="0">
            <a:spAutoFit/>
          </a:bodyPr>
          <a:lstStyle/>
          <a:p>
            <a:r>
              <a:rPr lang="en-NZ" sz="1600" b="1" dirty="0" smtClean="0">
                <a:solidFill>
                  <a:srgbClr val="002060"/>
                </a:solidFill>
              </a:rPr>
              <a:t>JUNE 2016</a:t>
            </a:r>
          </a:p>
          <a:p>
            <a:endParaRPr lang="en-NZ" sz="1600" b="1" dirty="0" smtClean="0">
              <a:solidFill>
                <a:srgbClr val="002060"/>
              </a:solidFill>
            </a:endParaRPr>
          </a:p>
          <a:p>
            <a:pPr>
              <a:spcAft>
                <a:spcPts val="600"/>
              </a:spcAft>
            </a:pPr>
            <a:r>
              <a:rPr lang="en-NZ" sz="1600" dirty="0"/>
              <a:t>We’ve been stuck in - or embracing, depending on your perspective - a pattern of warmer and drier weather than usual, but the cracks are starting to appear… maybe</a:t>
            </a:r>
            <a:r>
              <a:rPr lang="en-NZ" sz="1600" dirty="0" smtClean="0"/>
              <a:t>.</a:t>
            </a:r>
          </a:p>
          <a:p>
            <a:pPr>
              <a:spcAft>
                <a:spcPts val="600"/>
              </a:spcAft>
            </a:pPr>
            <a:r>
              <a:rPr lang="en-NZ" sz="1600" dirty="0" smtClean="0"/>
              <a:t>June </a:t>
            </a:r>
            <a:r>
              <a:rPr lang="en-NZ" sz="1600" dirty="0"/>
              <a:t>rainfall was below normal for the fifth month running but at least northern parts of the region fell in or above the normal range, and the half-decent dump of rain at the end of the month helped matters elsewhere. </a:t>
            </a:r>
          </a:p>
          <a:p>
            <a:pPr>
              <a:spcAft>
                <a:spcPts val="600"/>
              </a:spcAft>
            </a:pPr>
            <a:r>
              <a:rPr lang="en-NZ" sz="1600" dirty="0" smtClean="0"/>
              <a:t>River </a:t>
            </a:r>
            <a:r>
              <a:rPr lang="en-NZ" sz="1600" dirty="0"/>
              <a:t>levels finished the month still well down on normal levels and likewise our groundwater stocks. </a:t>
            </a:r>
            <a:endParaRPr lang="en-NZ" sz="1600" dirty="0" smtClean="0"/>
          </a:p>
          <a:p>
            <a:pPr>
              <a:spcAft>
                <a:spcPts val="600"/>
              </a:spcAft>
            </a:pPr>
            <a:r>
              <a:rPr lang="en-NZ" sz="1600" dirty="0" smtClean="0"/>
              <a:t>Soil </a:t>
            </a:r>
            <a:r>
              <a:rPr lang="en-NZ" sz="1600" dirty="0"/>
              <a:t>moisture in the north looks fairly spot on for June while in the south more rain wouldn’t go amiss. </a:t>
            </a:r>
            <a:endParaRPr lang="en-NZ" sz="1600" dirty="0" smtClean="0"/>
          </a:p>
          <a:p>
            <a:pPr>
              <a:spcAft>
                <a:spcPts val="600"/>
              </a:spcAft>
            </a:pPr>
            <a:r>
              <a:rPr lang="en-NZ" sz="1600" dirty="0" smtClean="0"/>
              <a:t>And </a:t>
            </a:r>
            <a:r>
              <a:rPr lang="en-NZ" sz="1600" dirty="0"/>
              <a:t>yes, it was warm again for the sixth month on the trot but by crikey we had some sharp and frequent frosts.  Which helps to explain the elephant in the room – our AIR QUALITY. </a:t>
            </a:r>
            <a:r>
              <a:rPr lang="en-NZ" sz="1600" dirty="0" smtClean="0"/>
              <a:t>To </a:t>
            </a:r>
            <a:r>
              <a:rPr lang="en-NZ" sz="1600" dirty="0"/>
              <a:t>be blunt, this was quite dismal.  The health standard for PM</a:t>
            </a:r>
            <a:r>
              <a:rPr lang="en-NZ" sz="1600" baseline="30000" dirty="0"/>
              <a:t>10</a:t>
            </a:r>
            <a:r>
              <a:rPr lang="en-NZ" sz="1600" dirty="0"/>
              <a:t> was exceeded four times in </a:t>
            </a:r>
            <a:r>
              <a:rPr lang="en-NZ" sz="1600" dirty="0" smtClean="0"/>
              <a:t>Hastings - compared </a:t>
            </a:r>
            <a:r>
              <a:rPr lang="en-NZ" sz="1600" dirty="0"/>
              <a:t>to just one for all of last </a:t>
            </a:r>
            <a:r>
              <a:rPr lang="en-NZ" sz="1600" dirty="0" smtClean="0"/>
              <a:t>winter</a:t>
            </a:r>
            <a:r>
              <a:rPr lang="en-NZ" sz="1600" dirty="0"/>
              <a:t>.  </a:t>
            </a:r>
            <a:r>
              <a:rPr lang="en-NZ" sz="1600" dirty="0" smtClean="0"/>
              <a:t>Listen to my heavy</a:t>
            </a:r>
            <a:r>
              <a:rPr lang="en-NZ" sz="1600" dirty="0"/>
              <a:t>, fog-blanketed </a:t>
            </a:r>
            <a:r>
              <a:rPr lang="en-NZ" sz="1600" dirty="0" smtClean="0"/>
              <a:t>sigh …</a:t>
            </a:r>
            <a:endParaRPr lang="en-NZ" sz="1600" b="1" dirty="0" smtClean="0">
              <a:solidFill>
                <a:schemeClr val="accent5">
                  <a:lumMod val="50000"/>
                </a:schemeClr>
              </a:solidFill>
            </a:endParaRPr>
          </a:p>
          <a:p>
            <a:endParaRPr lang="en-NZ" b="1" dirty="0">
              <a:solidFill>
                <a:schemeClr val="accent5">
                  <a:lumMod val="50000"/>
                </a:schemeClr>
              </a:solidFill>
            </a:endParaRPr>
          </a:p>
          <a:p>
            <a:r>
              <a:rPr lang="en-NZ" b="1" dirty="0">
                <a:solidFill>
                  <a:schemeClr val="accent5">
                    <a:lumMod val="50000"/>
                  </a:schemeClr>
                </a:solidFill>
              </a:rPr>
              <a:t>Kathleen Kozyniak</a:t>
            </a:r>
          </a:p>
          <a:p>
            <a:r>
              <a:rPr lang="en-NZ" b="1" dirty="0">
                <a:solidFill>
                  <a:schemeClr val="accent5">
                    <a:lumMod val="50000"/>
                  </a:schemeClr>
                </a:solidFill>
              </a:rPr>
              <a:t>Senior Scientist Climate &amp; Air</a:t>
            </a:r>
          </a:p>
          <a:p>
            <a:endParaRPr lang="en-NZ" b="1" dirty="0">
              <a:solidFill>
                <a:schemeClr val="accent5">
                  <a:lumMod val="50000"/>
                </a:schemeClr>
              </a:solidFill>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t="-653"/>
          <a:stretch/>
        </p:blipFill>
        <p:spPr>
          <a:xfrm>
            <a:off x="5697593" y="1077363"/>
            <a:ext cx="4656278" cy="4982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2204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1"/>
            <a:ext cx="10690575" cy="7559916"/>
          </a:xfrm>
          <a:prstGeom prst="rect">
            <a:avLst/>
          </a:prstGeom>
        </p:spPr>
      </p:pic>
      <p:sp>
        <p:nvSpPr>
          <p:cNvPr id="4" name="Rectangle 3"/>
          <p:cNvSpPr/>
          <p:nvPr/>
        </p:nvSpPr>
        <p:spPr>
          <a:xfrm>
            <a:off x="402920" y="276620"/>
            <a:ext cx="2983076" cy="369332"/>
          </a:xfrm>
          <a:prstGeom prst="rect">
            <a:avLst/>
          </a:prstGeom>
        </p:spPr>
        <p:txBody>
          <a:bodyPr wrap="square">
            <a:spAutoFit/>
          </a:bodyPr>
          <a:lstStyle/>
          <a:p>
            <a:r>
              <a:rPr lang="en-NZ" b="1" dirty="0" smtClean="0">
                <a:solidFill>
                  <a:schemeClr val="bg1"/>
                </a:solidFill>
              </a:rPr>
              <a:t>SUMMARY – June 2016</a:t>
            </a:r>
            <a:endParaRPr lang="en-NZ" dirty="0"/>
          </a:p>
        </p:txBody>
      </p:sp>
      <p:sp>
        <p:nvSpPr>
          <p:cNvPr id="5" name="Rectangle 4"/>
          <p:cNvSpPr/>
          <p:nvPr/>
        </p:nvSpPr>
        <p:spPr>
          <a:xfrm>
            <a:off x="385679" y="1577060"/>
            <a:ext cx="4620887" cy="5009064"/>
          </a:xfrm>
          <a:prstGeom prst="rect">
            <a:avLst/>
          </a:prstGeom>
        </p:spPr>
        <p:txBody>
          <a:bodyPr wrap="square">
            <a:spAutoFit/>
          </a:bodyPr>
          <a:lstStyle/>
          <a:p>
            <a:r>
              <a:rPr lang="en-NZ" b="1" dirty="0">
                <a:solidFill>
                  <a:srgbClr val="002060"/>
                </a:solidFill>
              </a:rPr>
              <a:t>The short </a:t>
            </a:r>
            <a:r>
              <a:rPr lang="en-NZ" b="1" dirty="0">
                <a:solidFill>
                  <a:schemeClr val="accent5">
                    <a:lumMod val="50000"/>
                  </a:schemeClr>
                </a:solidFill>
              </a:rPr>
              <a:t>summary </a:t>
            </a:r>
            <a:r>
              <a:rPr lang="en-NZ" b="1" dirty="0" smtClean="0">
                <a:solidFill>
                  <a:schemeClr val="accent5">
                    <a:lumMod val="50000"/>
                  </a:schemeClr>
                </a:solidFill>
              </a:rPr>
              <a:t>– ditto from May … </a:t>
            </a:r>
            <a:br>
              <a:rPr lang="en-NZ" b="1" dirty="0" smtClean="0">
                <a:solidFill>
                  <a:schemeClr val="accent5">
                    <a:lumMod val="50000"/>
                  </a:schemeClr>
                </a:solidFill>
              </a:rPr>
            </a:br>
            <a:r>
              <a:rPr lang="en-NZ" b="1" dirty="0" smtClean="0">
                <a:solidFill>
                  <a:schemeClr val="accent5">
                    <a:lumMod val="50000"/>
                  </a:schemeClr>
                </a:solidFill>
              </a:rPr>
              <a:t>still dry </a:t>
            </a:r>
            <a:r>
              <a:rPr lang="en-NZ" b="1" dirty="0">
                <a:solidFill>
                  <a:schemeClr val="accent5">
                    <a:lumMod val="50000"/>
                  </a:schemeClr>
                </a:solidFill>
              </a:rPr>
              <a:t>and </a:t>
            </a:r>
            <a:r>
              <a:rPr lang="en-NZ" b="1" dirty="0" smtClean="0">
                <a:solidFill>
                  <a:schemeClr val="accent5">
                    <a:lumMod val="50000"/>
                  </a:schemeClr>
                </a:solidFill>
              </a:rPr>
              <a:t>warm</a:t>
            </a:r>
          </a:p>
          <a:p>
            <a:endParaRPr lang="en-NZ" b="1" dirty="0" smtClean="0">
              <a:solidFill>
                <a:schemeClr val="accent5">
                  <a:lumMod val="50000"/>
                </a:schemeClr>
              </a:solidFill>
            </a:endParaRPr>
          </a:p>
          <a:p>
            <a:r>
              <a:rPr lang="en-NZ" dirty="0" smtClean="0">
                <a:solidFill>
                  <a:srgbClr val="002060"/>
                </a:solidFill>
              </a:rPr>
              <a:t>This is a summary of the regions rainfall, river flows, ground water, air quality and soil moisture levels. Data and images provided by HBRC.</a:t>
            </a:r>
          </a:p>
          <a:p>
            <a:endParaRPr lang="en-NZ" i="1" dirty="0">
              <a:solidFill>
                <a:schemeClr val="accent5">
                  <a:lumMod val="50000"/>
                </a:schemeClr>
              </a:solidFill>
            </a:endParaRPr>
          </a:p>
          <a:p>
            <a:pPr fontAlgn="base"/>
            <a:r>
              <a:rPr lang="en-US" b="1" i="1" dirty="0" smtClean="0">
                <a:solidFill>
                  <a:schemeClr val="accent5">
                    <a:lumMod val="50000"/>
                  </a:schemeClr>
                </a:solidFill>
              </a:rPr>
              <a:t>July </a:t>
            </a:r>
            <a:r>
              <a:rPr lang="en-US" b="1" i="1" dirty="0">
                <a:solidFill>
                  <a:schemeClr val="accent5">
                    <a:lumMod val="50000"/>
                  </a:schemeClr>
                </a:solidFill>
              </a:rPr>
              <a:t>to </a:t>
            </a:r>
            <a:r>
              <a:rPr lang="en-US" b="1" i="1" dirty="0" smtClean="0">
                <a:solidFill>
                  <a:schemeClr val="accent5">
                    <a:lumMod val="50000"/>
                  </a:schemeClr>
                </a:solidFill>
              </a:rPr>
              <a:t>September </a:t>
            </a:r>
            <a:r>
              <a:rPr lang="en-US" b="1" i="1" dirty="0">
                <a:solidFill>
                  <a:schemeClr val="accent5">
                    <a:lumMod val="50000"/>
                  </a:schemeClr>
                </a:solidFill>
              </a:rPr>
              <a:t>Forecast</a:t>
            </a:r>
            <a:endParaRPr lang="en-NZ" b="1" dirty="0">
              <a:solidFill>
                <a:schemeClr val="accent5">
                  <a:lumMod val="50000"/>
                </a:schemeClr>
              </a:solidFill>
            </a:endParaRPr>
          </a:p>
          <a:p>
            <a:pPr fontAlgn="base"/>
            <a:r>
              <a:rPr lang="en-US" dirty="0">
                <a:solidFill>
                  <a:schemeClr val="accent5">
                    <a:lumMod val="50000"/>
                  </a:schemeClr>
                </a:solidFill>
              </a:rPr>
              <a:t>Temperature       Above average</a:t>
            </a:r>
            <a:endParaRPr lang="en-NZ" dirty="0">
              <a:solidFill>
                <a:schemeClr val="accent5">
                  <a:lumMod val="50000"/>
                </a:schemeClr>
              </a:solidFill>
            </a:endParaRPr>
          </a:p>
          <a:p>
            <a:pPr fontAlgn="base"/>
            <a:r>
              <a:rPr lang="en-US" dirty="0">
                <a:solidFill>
                  <a:schemeClr val="accent5">
                    <a:lumMod val="50000"/>
                  </a:schemeClr>
                </a:solidFill>
              </a:rPr>
              <a:t>Rain                      </a:t>
            </a:r>
            <a:r>
              <a:rPr lang="en-US" dirty="0" smtClean="0">
                <a:solidFill>
                  <a:schemeClr val="accent5">
                    <a:lumMod val="50000"/>
                  </a:schemeClr>
                </a:solidFill>
              </a:rPr>
              <a:t>Normal or </a:t>
            </a:r>
            <a:r>
              <a:rPr lang="en-US" dirty="0">
                <a:solidFill>
                  <a:schemeClr val="accent5">
                    <a:lumMod val="50000"/>
                  </a:schemeClr>
                </a:solidFill>
              </a:rPr>
              <a:t>above normal </a:t>
            </a:r>
            <a:endParaRPr lang="en-NZ" dirty="0">
              <a:solidFill>
                <a:schemeClr val="accent5">
                  <a:lumMod val="50000"/>
                </a:schemeClr>
              </a:solidFill>
            </a:endParaRPr>
          </a:p>
          <a:p>
            <a:pPr fontAlgn="base"/>
            <a:r>
              <a:rPr lang="en-US" dirty="0">
                <a:solidFill>
                  <a:schemeClr val="accent5">
                    <a:lumMod val="50000"/>
                  </a:schemeClr>
                </a:solidFill>
              </a:rPr>
              <a:t>River flows          </a:t>
            </a:r>
            <a:r>
              <a:rPr lang="en-US" dirty="0" smtClean="0">
                <a:solidFill>
                  <a:schemeClr val="accent5">
                    <a:lumMod val="50000"/>
                  </a:schemeClr>
                </a:solidFill>
              </a:rPr>
              <a:t>Near normal or below normal</a:t>
            </a:r>
            <a:endParaRPr lang="en-NZ" dirty="0">
              <a:solidFill>
                <a:schemeClr val="accent5">
                  <a:lumMod val="50000"/>
                </a:schemeClr>
              </a:solidFill>
            </a:endParaRPr>
          </a:p>
          <a:p>
            <a:r>
              <a:rPr lang="en-US" dirty="0">
                <a:solidFill>
                  <a:schemeClr val="accent5">
                    <a:lumMod val="50000"/>
                  </a:schemeClr>
                </a:solidFill>
              </a:rPr>
              <a:t>Soil moisture      Near normal</a:t>
            </a:r>
            <a:endParaRPr lang="en-NZ" dirty="0">
              <a:solidFill>
                <a:schemeClr val="accent5">
                  <a:lumMod val="50000"/>
                </a:schemeClr>
              </a:solidFill>
            </a:endParaRPr>
          </a:p>
          <a:p>
            <a:r>
              <a:rPr lang="en-NZ" sz="1050" i="1" dirty="0" smtClean="0">
                <a:solidFill>
                  <a:srgbClr val="002060"/>
                </a:solidFill>
              </a:rPr>
              <a:t>(</a:t>
            </a:r>
            <a:r>
              <a:rPr lang="en-NZ" sz="1050" i="1" dirty="0">
                <a:solidFill>
                  <a:srgbClr val="002060"/>
                </a:solidFill>
              </a:rPr>
              <a:t>source : NIWA) </a:t>
            </a:r>
            <a:endParaRPr lang="en-NZ" sz="1050" i="1" dirty="0" smtClean="0">
              <a:solidFill>
                <a:srgbClr val="002060"/>
              </a:solidFill>
            </a:endParaRPr>
          </a:p>
          <a:p>
            <a:endParaRPr lang="en-NZ" sz="1050" b="1" dirty="0" smtClean="0">
              <a:solidFill>
                <a:srgbClr val="002060"/>
              </a:solidFill>
            </a:endParaRPr>
          </a:p>
          <a:p>
            <a:endParaRPr lang="en-NZ" sz="1050" b="1" dirty="0" smtClean="0">
              <a:solidFill>
                <a:srgbClr val="002060"/>
              </a:solidFill>
            </a:endParaRPr>
          </a:p>
          <a:p>
            <a:r>
              <a:rPr lang="en-NZ" b="1" dirty="0" smtClean="0">
                <a:solidFill>
                  <a:srgbClr val="002060"/>
                </a:solidFill>
              </a:rPr>
              <a:t>For more information</a:t>
            </a:r>
          </a:p>
          <a:p>
            <a:r>
              <a:rPr lang="en-NZ" b="1" dirty="0" smtClean="0">
                <a:solidFill>
                  <a:srgbClr val="002060"/>
                </a:solidFill>
                <a:hlinkClick r:id="rId4"/>
              </a:rPr>
              <a:t>www.hbrc.govt.nz</a:t>
            </a:r>
            <a:endParaRPr lang="en-NZ" b="1" dirty="0" smtClean="0">
              <a:solidFill>
                <a:srgbClr val="002060"/>
              </a:solidFill>
            </a:endParaRPr>
          </a:p>
          <a:p>
            <a:r>
              <a:rPr lang="en-NZ" b="1" dirty="0" smtClean="0">
                <a:solidFill>
                  <a:srgbClr val="002060"/>
                </a:solidFill>
              </a:rPr>
              <a:t>P: 06 835 9200</a:t>
            </a:r>
          </a:p>
        </p:txBody>
      </p:sp>
      <p:pic>
        <p:nvPicPr>
          <p:cNvPr id="6" name="Picture 5"/>
          <p:cNvPicPr>
            <a:picLocks noChangeAspect="1"/>
          </p:cNvPicPr>
          <p:nvPr/>
        </p:nvPicPr>
        <p:blipFill>
          <a:blip r:embed="rId5"/>
          <a:stretch>
            <a:fillRect/>
          </a:stretch>
        </p:blipFill>
        <p:spPr>
          <a:xfrm>
            <a:off x="5241159" y="1648684"/>
            <a:ext cx="4942857" cy="3276190"/>
          </a:xfrm>
          <a:prstGeom prst="rect">
            <a:avLst/>
          </a:prstGeom>
        </p:spPr>
      </p:pic>
    </p:spTree>
    <p:extLst>
      <p:ext uri="{BB962C8B-B14F-4D97-AF65-F5344CB8AC3E}">
        <p14:creationId xmlns:p14="http://schemas.microsoft.com/office/powerpoint/2010/main" val="3076556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1481"/>
            <a:ext cx="10689786" cy="7559358"/>
          </a:xfrm>
          <a:prstGeom prst="rect">
            <a:avLst/>
          </a:prstGeom>
        </p:spPr>
      </p:pic>
      <p:sp>
        <p:nvSpPr>
          <p:cNvPr id="7" name="Rectangle 6"/>
          <p:cNvSpPr/>
          <p:nvPr/>
        </p:nvSpPr>
        <p:spPr>
          <a:xfrm>
            <a:off x="402920" y="276620"/>
            <a:ext cx="2381376" cy="369332"/>
          </a:xfrm>
          <a:prstGeom prst="rect">
            <a:avLst/>
          </a:prstGeom>
        </p:spPr>
        <p:txBody>
          <a:bodyPr wrap="square">
            <a:spAutoFit/>
          </a:bodyPr>
          <a:lstStyle/>
          <a:p>
            <a:r>
              <a:rPr lang="en-NZ" b="1" dirty="0" smtClean="0">
                <a:solidFill>
                  <a:schemeClr val="bg1"/>
                </a:solidFill>
              </a:rPr>
              <a:t>TEMPERATURES</a:t>
            </a:r>
            <a:endParaRPr lang="en-NZ" dirty="0"/>
          </a:p>
        </p:txBody>
      </p:sp>
      <p:sp>
        <p:nvSpPr>
          <p:cNvPr id="8" name="Rectangle 7"/>
          <p:cNvSpPr/>
          <p:nvPr/>
        </p:nvSpPr>
        <p:spPr>
          <a:xfrm>
            <a:off x="106277" y="1308306"/>
            <a:ext cx="4402349" cy="5355312"/>
          </a:xfrm>
          <a:prstGeom prst="rect">
            <a:avLst/>
          </a:prstGeom>
        </p:spPr>
        <p:txBody>
          <a:bodyPr wrap="square">
            <a:spAutoFit/>
          </a:bodyPr>
          <a:lstStyle/>
          <a:p>
            <a:r>
              <a:rPr lang="en-NZ" dirty="0" smtClean="0">
                <a:solidFill>
                  <a:schemeClr val="accent5">
                    <a:lumMod val="50000"/>
                  </a:schemeClr>
                </a:solidFill>
              </a:rPr>
              <a:t>Above average despite some sharp frosts.</a:t>
            </a:r>
            <a:endParaRPr lang="en-NZ" dirty="0">
              <a:solidFill>
                <a:schemeClr val="accent5">
                  <a:lumMod val="50000"/>
                </a:schemeClr>
              </a:solidFill>
            </a:endParaRPr>
          </a:p>
          <a:p>
            <a:r>
              <a:rPr lang="en-NZ" dirty="0">
                <a:solidFill>
                  <a:srgbClr val="002060"/>
                </a:solidFill>
              </a:rPr>
              <a:t> </a:t>
            </a:r>
          </a:p>
          <a:p>
            <a:r>
              <a:rPr lang="en-NZ" u="sng" dirty="0">
                <a:solidFill>
                  <a:srgbClr val="002060"/>
                </a:solidFill>
              </a:rPr>
              <a:t>Mean Difference from </a:t>
            </a:r>
            <a:r>
              <a:rPr lang="en-NZ" u="sng" dirty="0" smtClean="0">
                <a:solidFill>
                  <a:srgbClr val="002060"/>
                </a:solidFill>
              </a:rPr>
              <a:t>Normal</a:t>
            </a:r>
          </a:p>
          <a:p>
            <a:endParaRPr lang="en-NZ" u="sng" dirty="0">
              <a:solidFill>
                <a:srgbClr val="002060"/>
              </a:solidFill>
            </a:endParaRPr>
          </a:p>
          <a:p>
            <a:r>
              <a:rPr lang="en-NZ" dirty="0">
                <a:solidFill>
                  <a:schemeClr val="accent5">
                    <a:lumMod val="50000"/>
                  </a:schemeClr>
                </a:solidFill>
              </a:rPr>
              <a:t>Mean Difference from Normal</a:t>
            </a:r>
          </a:p>
          <a:p>
            <a:endParaRPr lang="en-NZ" dirty="0" smtClean="0">
              <a:solidFill>
                <a:schemeClr val="accent5">
                  <a:lumMod val="50000"/>
                </a:schemeClr>
              </a:solidFill>
            </a:endParaRPr>
          </a:p>
          <a:p>
            <a:r>
              <a:rPr lang="en-NZ" dirty="0" smtClean="0">
                <a:solidFill>
                  <a:schemeClr val="accent5">
                    <a:lumMod val="50000"/>
                  </a:schemeClr>
                </a:solidFill>
              </a:rPr>
              <a:t>Maximum </a:t>
            </a:r>
            <a:r>
              <a:rPr lang="en-NZ" dirty="0">
                <a:solidFill>
                  <a:schemeClr val="accent5">
                    <a:lumMod val="50000"/>
                  </a:schemeClr>
                </a:solidFill>
              </a:rPr>
              <a:t>Temperature:  </a:t>
            </a:r>
            <a:r>
              <a:rPr lang="en-NZ" dirty="0" smtClean="0">
                <a:solidFill>
                  <a:schemeClr val="accent5">
                    <a:lumMod val="50000"/>
                  </a:schemeClr>
                </a:solidFill>
              </a:rPr>
              <a:t>1.8°C</a:t>
            </a:r>
          </a:p>
          <a:p>
            <a:r>
              <a:rPr lang="en-NZ" dirty="0" smtClean="0">
                <a:solidFill>
                  <a:schemeClr val="accent5">
                    <a:lumMod val="50000"/>
                  </a:schemeClr>
                </a:solidFill>
              </a:rPr>
              <a:t>Minimum </a:t>
            </a:r>
            <a:r>
              <a:rPr lang="en-NZ" dirty="0">
                <a:solidFill>
                  <a:schemeClr val="accent5">
                    <a:lumMod val="50000"/>
                  </a:schemeClr>
                </a:solidFill>
              </a:rPr>
              <a:t>Temperature:  </a:t>
            </a:r>
            <a:r>
              <a:rPr lang="en-NZ" dirty="0" smtClean="0">
                <a:solidFill>
                  <a:schemeClr val="accent5">
                    <a:lumMod val="50000"/>
                  </a:schemeClr>
                </a:solidFill>
              </a:rPr>
              <a:t>0.6°C</a:t>
            </a:r>
            <a:endParaRPr lang="en-NZ" dirty="0">
              <a:solidFill>
                <a:schemeClr val="accent5">
                  <a:lumMod val="50000"/>
                </a:schemeClr>
              </a:solidFill>
            </a:endParaRPr>
          </a:p>
          <a:p>
            <a:endParaRPr lang="en-NZ" dirty="0" smtClean="0">
              <a:solidFill>
                <a:schemeClr val="accent5">
                  <a:lumMod val="50000"/>
                </a:schemeClr>
              </a:solidFill>
            </a:endParaRPr>
          </a:p>
          <a:p>
            <a:r>
              <a:rPr lang="en-NZ" dirty="0" smtClean="0">
                <a:solidFill>
                  <a:schemeClr val="accent5">
                    <a:lumMod val="50000"/>
                  </a:schemeClr>
                </a:solidFill>
              </a:rPr>
              <a:t>Mean </a:t>
            </a:r>
            <a:r>
              <a:rPr lang="en-NZ" dirty="0">
                <a:solidFill>
                  <a:schemeClr val="accent5">
                    <a:lumMod val="50000"/>
                  </a:schemeClr>
                </a:solidFill>
              </a:rPr>
              <a:t>Daily Maximum:    </a:t>
            </a:r>
            <a:r>
              <a:rPr lang="en-NZ" dirty="0" smtClean="0">
                <a:solidFill>
                  <a:schemeClr val="accent5">
                    <a:lumMod val="50000"/>
                  </a:schemeClr>
                </a:solidFill>
              </a:rPr>
              <a:t>14°C</a:t>
            </a:r>
          </a:p>
          <a:p>
            <a:r>
              <a:rPr lang="en-NZ" dirty="0" smtClean="0">
                <a:solidFill>
                  <a:schemeClr val="accent5">
                    <a:lumMod val="50000"/>
                  </a:schemeClr>
                </a:solidFill>
              </a:rPr>
              <a:t>Mean </a:t>
            </a:r>
            <a:r>
              <a:rPr lang="en-NZ" dirty="0">
                <a:solidFill>
                  <a:schemeClr val="accent5">
                    <a:lumMod val="50000"/>
                  </a:schemeClr>
                </a:solidFill>
              </a:rPr>
              <a:t>Daily Minimum:       </a:t>
            </a:r>
            <a:r>
              <a:rPr lang="en-NZ" dirty="0" smtClean="0">
                <a:solidFill>
                  <a:schemeClr val="accent5">
                    <a:lumMod val="50000"/>
                  </a:schemeClr>
                </a:solidFill>
              </a:rPr>
              <a:t>5°C</a:t>
            </a:r>
            <a:endParaRPr lang="en-NZ" dirty="0">
              <a:solidFill>
                <a:schemeClr val="accent5">
                  <a:lumMod val="50000"/>
                </a:schemeClr>
              </a:solidFill>
            </a:endParaRPr>
          </a:p>
          <a:p>
            <a:endParaRPr lang="en-NZ" dirty="0" smtClean="0">
              <a:solidFill>
                <a:schemeClr val="accent5">
                  <a:lumMod val="50000"/>
                </a:schemeClr>
              </a:solidFill>
            </a:endParaRPr>
          </a:p>
          <a:p>
            <a:r>
              <a:rPr lang="en-NZ" dirty="0" smtClean="0">
                <a:solidFill>
                  <a:schemeClr val="accent5">
                    <a:lumMod val="50000"/>
                  </a:schemeClr>
                </a:solidFill>
              </a:rPr>
              <a:t>Highest </a:t>
            </a:r>
            <a:r>
              <a:rPr lang="en-NZ" dirty="0">
                <a:solidFill>
                  <a:schemeClr val="accent5">
                    <a:lumMod val="50000"/>
                  </a:schemeClr>
                </a:solidFill>
              </a:rPr>
              <a:t>Daily:      </a:t>
            </a:r>
            <a:r>
              <a:rPr lang="en-NZ" dirty="0" smtClean="0">
                <a:solidFill>
                  <a:schemeClr val="accent5">
                    <a:lumMod val="50000"/>
                  </a:schemeClr>
                </a:solidFill>
              </a:rPr>
              <a:t>25.1°C</a:t>
            </a:r>
          </a:p>
          <a:p>
            <a:r>
              <a:rPr lang="en-NZ" dirty="0" smtClean="0">
                <a:solidFill>
                  <a:schemeClr val="accent5">
                    <a:lumMod val="50000"/>
                  </a:schemeClr>
                </a:solidFill>
              </a:rPr>
              <a:t>Location</a:t>
            </a:r>
            <a:r>
              <a:rPr lang="en-NZ" dirty="0">
                <a:solidFill>
                  <a:schemeClr val="accent5">
                    <a:lumMod val="50000"/>
                  </a:schemeClr>
                </a:solidFill>
              </a:rPr>
              <a:t>:  </a:t>
            </a:r>
            <a:r>
              <a:rPr lang="en-NZ" dirty="0" smtClean="0">
                <a:solidFill>
                  <a:schemeClr val="accent5">
                    <a:lumMod val="50000"/>
                  </a:schemeClr>
                </a:solidFill>
              </a:rPr>
              <a:t>Napier Aero AWS</a:t>
            </a:r>
            <a:r>
              <a:rPr lang="en-NZ" dirty="0">
                <a:solidFill>
                  <a:schemeClr val="accent5">
                    <a:lumMod val="50000"/>
                  </a:schemeClr>
                </a:solidFill>
              </a:rPr>
              <a:t>                              </a:t>
            </a:r>
          </a:p>
          <a:p>
            <a:endParaRPr lang="en-NZ" dirty="0" smtClean="0">
              <a:solidFill>
                <a:schemeClr val="accent5">
                  <a:lumMod val="50000"/>
                </a:schemeClr>
              </a:solidFill>
            </a:endParaRPr>
          </a:p>
          <a:p>
            <a:r>
              <a:rPr lang="en-NZ" dirty="0" smtClean="0">
                <a:solidFill>
                  <a:schemeClr val="accent5">
                    <a:lumMod val="50000"/>
                  </a:schemeClr>
                </a:solidFill>
              </a:rPr>
              <a:t>Lowest </a:t>
            </a:r>
            <a:r>
              <a:rPr lang="en-NZ" dirty="0">
                <a:solidFill>
                  <a:schemeClr val="accent5">
                    <a:lumMod val="50000"/>
                  </a:schemeClr>
                </a:solidFill>
              </a:rPr>
              <a:t>Daily:     </a:t>
            </a:r>
            <a:r>
              <a:rPr lang="en-NZ" dirty="0" smtClean="0">
                <a:solidFill>
                  <a:schemeClr val="accent5">
                    <a:lumMod val="50000"/>
                  </a:schemeClr>
                </a:solidFill>
              </a:rPr>
              <a:t>-5.7°C</a:t>
            </a:r>
            <a:endParaRPr lang="en-NZ" dirty="0">
              <a:solidFill>
                <a:schemeClr val="accent5">
                  <a:lumMod val="50000"/>
                </a:schemeClr>
              </a:solidFill>
            </a:endParaRPr>
          </a:p>
          <a:p>
            <a:r>
              <a:rPr lang="en-NZ" dirty="0">
                <a:solidFill>
                  <a:schemeClr val="accent5">
                    <a:lumMod val="50000"/>
                  </a:schemeClr>
                </a:solidFill>
              </a:rPr>
              <a:t>Location:  </a:t>
            </a:r>
            <a:r>
              <a:rPr lang="en-NZ" dirty="0" err="1">
                <a:solidFill>
                  <a:schemeClr val="accent5">
                    <a:lumMod val="50000"/>
                  </a:schemeClr>
                </a:solidFill>
              </a:rPr>
              <a:t>Taharua</a:t>
            </a:r>
            <a:endParaRPr lang="en-NZ" dirty="0">
              <a:solidFill>
                <a:schemeClr val="accent5">
                  <a:lumMod val="50000"/>
                </a:schemeClr>
              </a:solidFill>
            </a:endParaRPr>
          </a:p>
          <a:p>
            <a:endParaRPr lang="en-NZ" dirty="0">
              <a:solidFill>
                <a:srgbClr val="002060"/>
              </a:solidFill>
            </a:endParaRPr>
          </a:p>
          <a:p>
            <a:r>
              <a:rPr lang="en-NZ" dirty="0">
                <a:solidFill>
                  <a:srgbClr val="002060"/>
                </a:solidFill>
              </a:rPr>
              <a:t>    </a:t>
            </a:r>
            <a:endParaRPr lang="en-NZ" dirty="0" smtClean="0">
              <a:solidFill>
                <a:srgbClr val="002060"/>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1813" y="1308306"/>
            <a:ext cx="3240000" cy="4576728"/>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2916" y="1308306"/>
            <a:ext cx="3240000" cy="4576728"/>
          </a:xfrm>
          <a:prstGeom prst="rect">
            <a:avLst/>
          </a:prstGeom>
        </p:spPr>
      </p:pic>
    </p:spTree>
    <p:extLst>
      <p:ext uri="{BB962C8B-B14F-4D97-AF65-F5344CB8AC3E}">
        <p14:creationId xmlns:p14="http://schemas.microsoft.com/office/powerpoint/2010/main" val="388942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7" y="0"/>
            <a:ext cx="10689786" cy="7559358"/>
          </a:xfrm>
          <a:prstGeom prst="rect">
            <a:avLst/>
          </a:prstGeom>
        </p:spPr>
      </p:pic>
      <p:sp>
        <p:nvSpPr>
          <p:cNvPr id="3" name="Rectangle 2"/>
          <p:cNvSpPr/>
          <p:nvPr/>
        </p:nvSpPr>
        <p:spPr>
          <a:xfrm>
            <a:off x="402920" y="276620"/>
            <a:ext cx="2381376" cy="369332"/>
          </a:xfrm>
          <a:prstGeom prst="rect">
            <a:avLst/>
          </a:prstGeom>
        </p:spPr>
        <p:txBody>
          <a:bodyPr wrap="square">
            <a:spAutoFit/>
          </a:bodyPr>
          <a:lstStyle/>
          <a:p>
            <a:r>
              <a:rPr lang="en-NZ" b="1" dirty="0" smtClean="0">
                <a:solidFill>
                  <a:schemeClr val="bg1"/>
                </a:solidFill>
              </a:rPr>
              <a:t>RAINFALL</a:t>
            </a:r>
            <a:endParaRPr lang="en-NZ" dirty="0"/>
          </a:p>
        </p:txBody>
      </p:sp>
      <p:sp>
        <p:nvSpPr>
          <p:cNvPr id="4" name="Rectangle 3"/>
          <p:cNvSpPr/>
          <p:nvPr/>
        </p:nvSpPr>
        <p:spPr>
          <a:xfrm>
            <a:off x="620203" y="1507777"/>
            <a:ext cx="5228335" cy="4247317"/>
          </a:xfrm>
          <a:prstGeom prst="rect">
            <a:avLst/>
          </a:prstGeom>
        </p:spPr>
        <p:txBody>
          <a:bodyPr wrap="square">
            <a:spAutoFit/>
          </a:bodyPr>
          <a:lstStyle/>
          <a:p>
            <a:r>
              <a:rPr lang="en-NZ" b="1" dirty="0" smtClean="0">
                <a:solidFill>
                  <a:schemeClr val="accent5">
                    <a:lumMod val="50000"/>
                  </a:schemeClr>
                </a:solidFill>
              </a:rPr>
              <a:t>Below </a:t>
            </a:r>
            <a:r>
              <a:rPr lang="en-NZ" b="1" dirty="0">
                <a:solidFill>
                  <a:schemeClr val="accent5">
                    <a:lumMod val="50000"/>
                  </a:schemeClr>
                </a:solidFill>
              </a:rPr>
              <a:t>normal, </a:t>
            </a:r>
            <a:r>
              <a:rPr lang="en-NZ" b="1" dirty="0" smtClean="0">
                <a:solidFill>
                  <a:schemeClr val="accent5">
                    <a:lumMod val="50000"/>
                  </a:schemeClr>
                </a:solidFill>
              </a:rPr>
              <a:t>for the fifth month running</a:t>
            </a:r>
            <a:endParaRPr lang="en-NZ" b="1" dirty="0">
              <a:solidFill>
                <a:schemeClr val="accent5">
                  <a:lumMod val="50000"/>
                </a:schemeClr>
              </a:solidFill>
            </a:endParaRPr>
          </a:p>
          <a:p>
            <a:endParaRPr lang="en-NZ" dirty="0" smtClean="0">
              <a:solidFill>
                <a:srgbClr val="002060"/>
              </a:solidFill>
            </a:endParaRPr>
          </a:p>
          <a:p>
            <a:r>
              <a:rPr lang="en-NZ" dirty="0" smtClean="0">
                <a:solidFill>
                  <a:srgbClr val="002060"/>
                </a:solidFill>
              </a:rPr>
              <a:t>Percentage of normal June rainfall </a:t>
            </a:r>
          </a:p>
          <a:p>
            <a:r>
              <a:rPr lang="en-NZ" dirty="0" smtClean="0">
                <a:solidFill>
                  <a:srgbClr val="002060"/>
                </a:solidFill>
              </a:rPr>
              <a:t>(30 year average)</a:t>
            </a:r>
          </a:p>
          <a:p>
            <a:r>
              <a:rPr lang="en-NZ" b="1" dirty="0" smtClean="0">
                <a:solidFill>
                  <a:srgbClr val="002060"/>
                </a:solidFill>
              </a:rPr>
              <a:t>For areas in the region:</a:t>
            </a:r>
          </a:p>
          <a:p>
            <a:r>
              <a:rPr lang="en-NZ" dirty="0" err="1" smtClean="0">
                <a:solidFill>
                  <a:srgbClr val="002060"/>
                </a:solidFill>
              </a:rPr>
              <a:t>Waikaremoana</a:t>
            </a:r>
            <a:r>
              <a:rPr lang="en-NZ" dirty="0" smtClean="0">
                <a:solidFill>
                  <a:srgbClr val="002060"/>
                </a:solidFill>
              </a:rPr>
              <a:t>		129%</a:t>
            </a:r>
          </a:p>
          <a:p>
            <a:r>
              <a:rPr lang="en-NZ" dirty="0" smtClean="0">
                <a:solidFill>
                  <a:srgbClr val="002060"/>
                </a:solidFill>
              </a:rPr>
              <a:t>Northern HB		  88%</a:t>
            </a:r>
          </a:p>
          <a:p>
            <a:r>
              <a:rPr lang="en-NZ" dirty="0" err="1" smtClean="0">
                <a:solidFill>
                  <a:srgbClr val="002060"/>
                </a:solidFill>
              </a:rPr>
              <a:t>Tangoio</a:t>
            </a:r>
            <a:r>
              <a:rPr lang="en-NZ" dirty="0" smtClean="0">
                <a:solidFill>
                  <a:srgbClr val="002060"/>
                </a:solidFill>
              </a:rPr>
              <a:t>			  60%</a:t>
            </a:r>
          </a:p>
          <a:p>
            <a:r>
              <a:rPr lang="en-NZ" dirty="0" err="1" smtClean="0">
                <a:solidFill>
                  <a:srgbClr val="002060"/>
                </a:solidFill>
              </a:rPr>
              <a:t>Kaweka</a:t>
            </a:r>
            <a:r>
              <a:rPr lang="en-NZ" dirty="0" smtClean="0">
                <a:solidFill>
                  <a:srgbClr val="002060"/>
                </a:solidFill>
              </a:rPr>
              <a:t>			  74%</a:t>
            </a:r>
            <a:endParaRPr lang="en-NZ" dirty="0">
              <a:solidFill>
                <a:srgbClr val="002060"/>
              </a:solidFill>
            </a:endParaRPr>
          </a:p>
          <a:p>
            <a:r>
              <a:rPr lang="en-NZ" dirty="0" err="1" smtClean="0">
                <a:solidFill>
                  <a:srgbClr val="002060"/>
                </a:solidFill>
              </a:rPr>
              <a:t>Ruahine</a:t>
            </a:r>
            <a:r>
              <a:rPr lang="en-NZ" dirty="0" smtClean="0">
                <a:solidFill>
                  <a:srgbClr val="002060"/>
                </a:solidFill>
              </a:rPr>
              <a:t>		 	  65%</a:t>
            </a:r>
          </a:p>
          <a:p>
            <a:r>
              <a:rPr lang="en-NZ" dirty="0" smtClean="0">
                <a:solidFill>
                  <a:srgbClr val="002060"/>
                </a:solidFill>
              </a:rPr>
              <a:t>Heretaunga Plains 		  64%</a:t>
            </a:r>
          </a:p>
          <a:p>
            <a:r>
              <a:rPr lang="en-NZ" dirty="0" smtClean="0">
                <a:solidFill>
                  <a:srgbClr val="002060"/>
                </a:solidFill>
              </a:rPr>
              <a:t>Ruataniwha Plains		  59%</a:t>
            </a:r>
          </a:p>
          <a:p>
            <a:r>
              <a:rPr lang="en-NZ" u="sng" dirty="0" smtClean="0">
                <a:solidFill>
                  <a:srgbClr val="002060"/>
                </a:solidFill>
              </a:rPr>
              <a:t>Southern HB	</a:t>
            </a:r>
            <a:r>
              <a:rPr lang="en-NZ" u="sng" dirty="0">
                <a:solidFill>
                  <a:srgbClr val="002060"/>
                </a:solidFill>
              </a:rPr>
              <a:t>	</a:t>
            </a:r>
            <a:r>
              <a:rPr lang="en-NZ" u="sng" dirty="0" smtClean="0">
                <a:solidFill>
                  <a:srgbClr val="002060"/>
                </a:solidFill>
              </a:rPr>
              <a:t>  69%</a:t>
            </a:r>
          </a:p>
          <a:p>
            <a:endParaRPr lang="en-NZ" u="sng" dirty="0">
              <a:solidFill>
                <a:srgbClr val="002060"/>
              </a:solidFill>
            </a:endParaRPr>
          </a:p>
          <a:p>
            <a:r>
              <a:rPr lang="en-NZ" b="1" dirty="0" smtClean="0">
                <a:solidFill>
                  <a:srgbClr val="002060"/>
                </a:solidFill>
              </a:rPr>
              <a:t>Hawke’s Bay Region	 76%</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4141" y="899679"/>
            <a:ext cx="4077672" cy="5760000"/>
          </a:xfrm>
          <a:prstGeom prst="rect">
            <a:avLst/>
          </a:prstGeom>
        </p:spPr>
      </p:pic>
    </p:spTree>
    <p:extLst>
      <p:ext uri="{BB962C8B-B14F-4D97-AF65-F5344CB8AC3E}">
        <p14:creationId xmlns:p14="http://schemas.microsoft.com/office/powerpoint/2010/main" val="237777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 y="0"/>
            <a:ext cx="10689786" cy="7559358"/>
          </a:xfrm>
          <a:prstGeom prst="rect">
            <a:avLst/>
          </a:prstGeom>
        </p:spPr>
      </p:pic>
      <p:sp>
        <p:nvSpPr>
          <p:cNvPr id="3" name="Rectangle 2"/>
          <p:cNvSpPr/>
          <p:nvPr/>
        </p:nvSpPr>
        <p:spPr>
          <a:xfrm>
            <a:off x="402920" y="276620"/>
            <a:ext cx="2381376" cy="369332"/>
          </a:xfrm>
          <a:prstGeom prst="rect">
            <a:avLst/>
          </a:prstGeom>
        </p:spPr>
        <p:txBody>
          <a:bodyPr wrap="square">
            <a:spAutoFit/>
          </a:bodyPr>
          <a:lstStyle/>
          <a:p>
            <a:r>
              <a:rPr lang="en-NZ" b="1" dirty="0" smtClean="0">
                <a:solidFill>
                  <a:schemeClr val="bg1"/>
                </a:solidFill>
              </a:rPr>
              <a:t>RIVER FLOW</a:t>
            </a:r>
            <a:endParaRPr lang="en-NZ" dirty="0"/>
          </a:p>
        </p:txBody>
      </p:sp>
      <p:sp>
        <p:nvSpPr>
          <p:cNvPr id="4" name="Rectangle 3"/>
          <p:cNvSpPr/>
          <p:nvPr/>
        </p:nvSpPr>
        <p:spPr>
          <a:xfrm>
            <a:off x="402920" y="1174743"/>
            <a:ext cx="5343525" cy="5386090"/>
          </a:xfrm>
          <a:prstGeom prst="rect">
            <a:avLst/>
          </a:prstGeom>
        </p:spPr>
        <p:txBody>
          <a:bodyPr>
            <a:spAutoFit/>
          </a:bodyPr>
          <a:lstStyle/>
          <a:p>
            <a:endParaRPr lang="en-NZ" dirty="0">
              <a:solidFill>
                <a:srgbClr val="002060"/>
              </a:solidFill>
            </a:endParaRPr>
          </a:p>
          <a:p>
            <a:r>
              <a:rPr lang="en-NZ" b="1" dirty="0">
                <a:solidFill>
                  <a:srgbClr val="002060"/>
                </a:solidFill>
              </a:rPr>
              <a:t>Percentage of average </a:t>
            </a:r>
            <a:r>
              <a:rPr lang="en-NZ" b="1" dirty="0" smtClean="0">
                <a:solidFill>
                  <a:srgbClr val="002060"/>
                </a:solidFill>
              </a:rPr>
              <a:t>June flows </a:t>
            </a:r>
            <a:r>
              <a:rPr lang="en-NZ" b="1" dirty="0">
                <a:solidFill>
                  <a:srgbClr val="002060"/>
                </a:solidFill>
              </a:rPr>
              <a:t>for areas </a:t>
            </a:r>
            <a:br>
              <a:rPr lang="en-NZ" b="1" dirty="0">
                <a:solidFill>
                  <a:srgbClr val="002060"/>
                </a:solidFill>
              </a:rPr>
            </a:br>
            <a:r>
              <a:rPr lang="en-NZ" b="1" dirty="0">
                <a:solidFill>
                  <a:srgbClr val="002060"/>
                </a:solidFill>
              </a:rPr>
              <a:t>in the region: </a:t>
            </a:r>
          </a:p>
          <a:p>
            <a:endParaRPr lang="en-NZ" dirty="0">
              <a:solidFill>
                <a:srgbClr val="002060"/>
              </a:solidFill>
            </a:endParaRPr>
          </a:p>
          <a:p>
            <a:r>
              <a:rPr lang="en-NZ" sz="1700" dirty="0">
                <a:solidFill>
                  <a:srgbClr val="002060"/>
                </a:solidFill>
              </a:rPr>
              <a:t>Northern Coastal 		</a:t>
            </a:r>
            <a:r>
              <a:rPr lang="en-NZ" sz="1700" dirty="0" smtClean="0">
                <a:solidFill>
                  <a:srgbClr val="002060"/>
                </a:solidFill>
              </a:rPr>
              <a:t>	24% </a:t>
            </a:r>
            <a:endParaRPr lang="en-NZ" sz="1700" dirty="0">
              <a:solidFill>
                <a:srgbClr val="002060"/>
              </a:solidFill>
            </a:endParaRPr>
          </a:p>
          <a:p>
            <a:r>
              <a:rPr lang="en-NZ" sz="1700" dirty="0">
                <a:solidFill>
                  <a:srgbClr val="002060"/>
                </a:solidFill>
              </a:rPr>
              <a:t>Northern HB – </a:t>
            </a:r>
            <a:r>
              <a:rPr lang="en-NZ" sz="1700" dirty="0" err="1">
                <a:solidFill>
                  <a:srgbClr val="002060"/>
                </a:solidFill>
              </a:rPr>
              <a:t>Hangaroa</a:t>
            </a:r>
            <a:r>
              <a:rPr lang="en-NZ" sz="1700" dirty="0">
                <a:solidFill>
                  <a:srgbClr val="002060"/>
                </a:solidFill>
              </a:rPr>
              <a:t> River 		</a:t>
            </a:r>
            <a:r>
              <a:rPr lang="en-NZ" sz="1700" dirty="0" smtClean="0">
                <a:solidFill>
                  <a:srgbClr val="002060"/>
                </a:solidFill>
              </a:rPr>
              <a:t>46%</a:t>
            </a:r>
            <a:r>
              <a:rPr lang="en-NZ" sz="1700" dirty="0">
                <a:solidFill>
                  <a:srgbClr val="002060"/>
                </a:solidFill>
              </a:rPr>
              <a:t/>
            </a:r>
            <a:br>
              <a:rPr lang="en-NZ" sz="1700" dirty="0">
                <a:solidFill>
                  <a:srgbClr val="002060"/>
                </a:solidFill>
              </a:rPr>
            </a:br>
            <a:r>
              <a:rPr lang="en-NZ" sz="1700" dirty="0" smtClean="0">
                <a:solidFill>
                  <a:srgbClr val="002060"/>
                </a:solidFill>
              </a:rPr>
              <a:t>Northern </a:t>
            </a:r>
            <a:r>
              <a:rPr lang="en-NZ" sz="1700" dirty="0">
                <a:solidFill>
                  <a:srgbClr val="002060"/>
                </a:solidFill>
              </a:rPr>
              <a:t>HB – Wairoa River	</a:t>
            </a:r>
            <a:r>
              <a:rPr lang="en-NZ" sz="1700" dirty="0" smtClean="0">
                <a:solidFill>
                  <a:srgbClr val="002060"/>
                </a:solidFill>
              </a:rPr>
              <a:t>	53%</a:t>
            </a:r>
          </a:p>
          <a:p>
            <a:r>
              <a:rPr lang="en-NZ" sz="1700" dirty="0" smtClean="0">
                <a:solidFill>
                  <a:srgbClr val="002060"/>
                </a:solidFill>
              </a:rPr>
              <a:t>Northern </a:t>
            </a:r>
            <a:r>
              <a:rPr lang="en-NZ" sz="1700" dirty="0">
                <a:solidFill>
                  <a:srgbClr val="002060"/>
                </a:solidFill>
              </a:rPr>
              <a:t>HB – </a:t>
            </a:r>
            <a:r>
              <a:rPr lang="en-NZ" sz="1700" dirty="0" err="1">
                <a:solidFill>
                  <a:srgbClr val="002060"/>
                </a:solidFill>
              </a:rPr>
              <a:t>Waiau</a:t>
            </a:r>
            <a:r>
              <a:rPr lang="en-NZ" sz="1700" dirty="0">
                <a:solidFill>
                  <a:srgbClr val="002060"/>
                </a:solidFill>
              </a:rPr>
              <a:t> River </a:t>
            </a:r>
            <a:r>
              <a:rPr lang="en-NZ" sz="1700" dirty="0" smtClean="0">
                <a:solidFill>
                  <a:srgbClr val="002060"/>
                </a:solidFill>
              </a:rPr>
              <a:t>	                 104%</a:t>
            </a:r>
            <a:r>
              <a:rPr lang="en-NZ" sz="1700" dirty="0">
                <a:solidFill>
                  <a:srgbClr val="002060"/>
                </a:solidFill>
              </a:rPr>
              <a:t/>
            </a:r>
            <a:br>
              <a:rPr lang="en-NZ" sz="1700" dirty="0">
                <a:solidFill>
                  <a:srgbClr val="002060"/>
                </a:solidFill>
              </a:rPr>
            </a:br>
            <a:r>
              <a:rPr lang="en-NZ" sz="1700" dirty="0" err="1" smtClean="0">
                <a:solidFill>
                  <a:srgbClr val="002060"/>
                </a:solidFill>
              </a:rPr>
              <a:t>Mohaka</a:t>
            </a:r>
            <a:r>
              <a:rPr lang="en-NZ" sz="1700" dirty="0">
                <a:solidFill>
                  <a:srgbClr val="002060"/>
                </a:solidFill>
              </a:rPr>
              <a:t>			</a:t>
            </a:r>
            <a:r>
              <a:rPr lang="en-NZ" sz="1700" dirty="0" smtClean="0">
                <a:solidFill>
                  <a:srgbClr val="002060"/>
                </a:solidFill>
              </a:rPr>
              <a:t>	68% </a:t>
            </a:r>
            <a:endParaRPr lang="en-NZ" sz="1700" dirty="0">
              <a:solidFill>
                <a:srgbClr val="002060"/>
              </a:solidFill>
            </a:endParaRPr>
          </a:p>
          <a:p>
            <a:r>
              <a:rPr lang="en-NZ" sz="1700" dirty="0">
                <a:solidFill>
                  <a:srgbClr val="002060"/>
                </a:solidFill>
              </a:rPr>
              <a:t>Central Coastal 		</a:t>
            </a:r>
            <a:r>
              <a:rPr lang="en-NZ" sz="1700" dirty="0" smtClean="0">
                <a:solidFill>
                  <a:srgbClr val="002060"/>
                </a:solidFill>
              </a:rPr>
              <a:t>	37% </a:t>
            </a:r>
            <a:endParaRPr lang="en-NZ" sz="1700" dirty="0">
              <a:solidFill>
                <a:srgbClr val="002060"/>
              </a:solidFill>
            </a:endParaRPr>
          </a:p>
          <a:p>
            <a:r>
              <a:rPr lang="en-NZ" sz="1700" dirty="0" err="1">
                <a:solidFill>
                  <a:srgbClr val="002060"/>
                </a:solidFill>
              </a:rPr>
              <a:t>Tūtaekuri</a:t>
            </a:r>
            <a:r>
              <a:rPr lang="en-NZ" sz="1700" dirty="0">
                <a:solidFill>
                  <a:srgbClr val="002060"/>
                </a:solidFill>
              </a:rPr>
              <a:t>			</a:t>
            </a:r>
            <a:r>
              <a:rPr lang="en-NZ" sz="1700" dirty="0" smtClean="0">
                <a:solidFill>
                  <a:srgbClr val="002060"/>
                </a:solidFill>
              </a:rPr>
              <a:t>	22% </a:t>
            </a:r>
            <a:endParaRPr lang="en-NZ" sz="1700" dirty="0">
              <a:solidFill>
                <a:srgbClr val="002060"/>
              </a:solidFill>
            </a:endParaRPr>
          </a:p>
          <a:p>
            <a:r>
              <a:rPr lang="en-NZ" sz="1700" dirty="0">
                <a:solidFill>
                  <a:srgbClr val="002060"/>
                </a:solidFill>
              </a:rPr>
              <a:t>Heretaunga Plains 		</a:t>
            </a:r>
            <a:r>
              <a:rPr lang="en-NZ" sz="1700" dirty="0" smtClean="0">
                <a:solidFill>
                  <a:srgbClr val="002060"/>
                </a:solidFill>
              </a:rPr>
              <a:t>	30% </a:t>
            </a:r>
            <a:endParaRPr lang="en-NZ" sz="1700" dirty="0">
              <a:solidFill>
                <a:srgbClr val="002060"/>
              </a:solidFill>
            </a:endParaRPr>
          </a:p>
          <a:p>
            <a:r>
              <a:rPr lang="en-NZ" sz="1700" dirty="0">
                <a:solidFill>
                  <a:srgbClr val="002060"/>
                </a:solidFill>
              </a:rPr>
              <a:t>Ngaruroro - Upper 		</a:t>
            </a:r>
            <a:r>
              <a:rPr lang="en-NZ" sz="1700" dirty="0" smtClean="0">
                <a:solidFill>
                  <a:srgbClr val="002060"/>
                </a:solidFill>
              </a:rPr>
              <a:t>	72% </a:t>
            </a:r>
            <a:endParaRPr lang="en-NZ" sz="1700" dirty="0">
              <a:solidFill>
                <a:srgbClr val="002060"/>
              </a:solidFill>
            </a:endParaRPr>
          </a:p>
          <a:p>
            <a:r>
              <a:rPr lang="en-NZ" sz="1700" dirty="0">
                <a:solidFill>
                  <a:srgbClr val="002060"/>
                </a:solidFill>
              </a:rPr>
              <a:t>Ngaruroro - Lower 		</a:t>
            </a:r>
            <a:r>
              <a:rPr lang="en-NZ" sz="1700" dirty="0" smtClean="0">
                <a:solidFill>
                  <a:srgbClr val="002060"/>
                </a:solidFill>
              </a:rPr>
              <a:t>	43% </a:t>
            </a:r>
            <a:endParaRPr lang="en-NZ" sz="1700" dirty="0">
              <a:solidFill>
                <a:srgbClr val="002060"/>
              </a:solidFill>
            </a:endParaRPr>
          </a:p>
          <a:p>
            <a:r>
              <a:rPr lang="en-NZ" sz="1700" dirty="0">
                <a:solidFill>
                  <a:srgbClr val="002060"/>
                </a:solidFill>
              </a:rPr>
              <a:t>Southern Coastal 		</a:t>
            </a:r>
            <a:r>
              <a:rPr lang="en-NZ" sz="1700" dirty="0" smtClean="0">
                <a:solidFill>
                  <a:srgbClr val="002060"/>
                </a:solidFill>
              </a:rPr>
              <a:t>	23% </a:t>
            </a:r>
            <a:endParaRPr lang="en-NZ" sz="1700" dirty="0">
              <a:solidFill>
                <a:srgbClr val="002060"/>
              </a:solidFill>
            </a:endParaRPr>
          </a:p>
          <a:p>
            <a:r>
              <a:rPr lang="en-NZ" sz="1700" dirty="0">
                <a:solidFill>
                  <a:srgbClr val="002060"/>
                </a:solidFill>
              </a:rPr>
              <a:t>Ruataniwha Plains 		</a:t>
            </a:r>
            <a:r>
              <a:rPr lang="en-NZ" sz="1700" dirty="0" smtClean="0">
                <a:solidFill>
                  <a:srgbClr val="002060"/>
                </a:solidFill>
              </a:rPr>
              <a:t>	32% </a:t>
            </a:r>
            <a:endParaRPr lang="en-NZ" sz="1700" dirty="0">
              <a:solidFill>
                <a:srgbClr val="002060"/>
              </a:solidFill>
            </a:endParaRPr>
          </a:p>
          <a:p>
            <a:r>
              <a:rPr lang="en-NZ" sz="1700" dirty="0">
                <a:solidFill>
                  <a:srgbClr val="002060"/>
                </a:solidFill>
              </a:rPr>
              <a:t>Tukituki 			</a:t>
            </a:r>
            <a:r>
              <a:rPr lang="en-NZ" sz="1700" dirty="0" smtClean="0">
                <a:solidFill>
                  <a:srgbClr val="002060"/>
                </a:solidFill>
              </a:rPr>
              <a:t>	25% </a:t>
            </a:r>
            <a:endParaRPr lang="en-NZ" sz="1700" dirty="0">
              <a:solidFill>
                <a:srgbClr val="002060"/>
              </a:solidFill>
            </a:endParaRPr>
          </a:p>
          <a:p>
            <a:r>
              <a:rPr lang="en-NZ" sz="1700" dirty="0">
                <a:solidFill>
                  <a:srgbClr val="002060"/>
                </a:solidFill>
              </a:rPr>
              <a:t>Southern HB 		</a:t>
            </a:r>
            <a:r>
              <a:rPr lang="en-NZ" sz="1700" dirty="0" smtClean="0">
                <a:solidFill>
                  <a:srgbClr val="002060"/>
                </a:solidFill>
              </a:rPr>
              <a:t>	  3%</a:t>
            </a:r>
            <a:endParaRPr lang="en-NZ" sz="1700" dirty="0">
              <a:solidFill>
                <a:srgbClr val="002060"/>
              </a:solidFill>
            </a:endParaRPr>
          </a:p>
          <a:p>
            <a:endParaRPr lang="en-NZ" sz="1700" dirty="0">
              <a:solidFill>
                <a:srgbClr val="002060"/>
              </a:solidFill>
            </a:endParaRPr>
          </a:p>
          <a:p>
            <a:r>
              <a:rPr lang="en-NZ" sz="1700" b="1" dirty="0">
                <a:solidFill>
                  <a:schemeClr val="accent5">
                    <a:lumMod val="50000"/>
                  </a:schemeClr>
                </a:solidFill>
              </a:rPr>
              <a:t>Hawke’s Bay Region		</a:t>
            </a:r>
            <a:r>
              <a:rPr lang="en-NZ" sz="1700" b="1" dirty="0" smtClean="0">
                <a:solidFill>
                  <a:schemeClr val="accent5">
                    <a:lumMod val="50000"/>
                  </a:schemeClr>
                </a:solidFill>
              </a:rPr>
              <a:t>	41%</a:t>
            </a:r>
            <a:endParaRPr lang="en-NZ" sz="1700" b="1" dirty="0">
              <a:solidFill>
                <a:schemeClr val="accent5">
                  <a:lumMod val="50000"/>
                </a:schemeClr>
              </a:solidFill>
            </a:endParaRPr>
          </a:p>
        </p:txBody>
      </p:sp>
      <p:pic>
        <p:nvPicPr>
          <p:cNvPr id="5" name="Picture 4"/>
          <p:cNvPicPr>
            <a:picLocks noChangeAspect="1"/>
          </p:cNvPicPr>
          <p:nvPr/>
        </p:nvPicPr>
        <p:blipFill>
          <a:blip r:embed="rId4"/>
          <a:stretch>
            <a:fillRect/>
          </a:stretch>
        </p:blipFill>
        <p:spPr>
          <a:xfrm>
            <a:off x="6628307" y="899679"/>
            <a:ext cx="4063506" cy="5760000"/>
          </a:xfrm>
          <a:prstGeom prst="rect">
            <a:avLst/>
          </a:prstGeom>
        </p:spPr>
      </p:pic>
    </p:spTree>
    <p:extLst>
      <p:ext uri="{BB962C8B-B14F-4D97-AF65-F5344CB8AC3E}">
        <p14:creationId xmlns:p14="http://schemas.microsoft.com/office/powerpoint/2010/main" val="2121114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1"/>
            <a:ext cx="10690575" cy="7559916"/>
          </a:xfrm>
          <a:prstGeom prst="rect">
            <a:avLst/>
          </a:prstGeom>
        </p:spPr>
      </p:pic>
      <p:sp>
        <p:nvSpPr>
          <p:cNvPr id="3" name="Rectangle 2"/>
          <p:cNvSpPr/>
          <p:nvPr/>
        </p:nvSpPr>
        <p:spPr>
          <a:xfrm>
            <a:off x="402920" y="276620"/>
            <a:ext cx="2381376" cy="646331"/>
          </a:xfrm>
          <a:prstGeom prst="rect">
            <a:avLst/>
          </a:prstGeom>
        </p:spPr>
        <p:txBody>
          <a:bodyPr wrap="square">
            <a:spAutoFit/>
          </a:bodyPr>
          <a:lstStyle/>
          <a:p>
            <a:r>
              <a:rPr lang="en-NZ" b="1" dirty="0" smtClean="0">
                <a:solidFill>
                  <a:schemeClr val="bg1"/>
                </a:solidFill>
              </a:rPr>
              <a:t>GROUNDWATER </a:t>
            </a:r>
          </a:p>
          <a:p>
            <a:r>
              <a:rPr lang="en-NZ" b="1" dirty="0" smtClean="0">
                <a:solidFill>
                  <a:schemeClr val="bg1"/>
                </a:solidFill>
              </a:rPr>
              <a:t>&amp; SOIL</a:t>
            </a:r>
            <a:endParaRPr lang="en-NZ" dirty="0"/>
          </a:p>
        </p:txBody>
      </p:sp>
      <p:sp>
        <p:nvSpPr>
          <p:cNvPr id="4" name="Rectangle 3"/>
          <p:cNvSpPr/>
          <p:nvPr/>
        </p:nvSpPr>
        <p:spPr>
          <a:xfrm>
            <a:off x="345599" y="1401573"/>
            <a:ext cx="3332616" cy="5632311"/>
          </a:xfrm>
          <a:prstGeom prst="rect">
            <a:avLst/>
          </a:prstGeom>
        </p:spPr>
        <p:txBody>
          <a:bodyPr wrap="square">
            <a:spAutoFit/>
          </a:bodyPr>
          <a:lstStyle/>
          <a:p>
            <a:r>
              <a:rPr lang="en-NZ" b="1" dirty="0" smtClean="0">
                <a:solidFill>
                  <a:srgbClr val="002060"/>
                </a:solidFill>
              </a:rPr>
              <a:t>Groundwater Levels</a:t>
            </a:r>
          </a:p>
          <a:p>
            <a:endParaRPr lang="en-NZ" dirty="0" smtClean="0">
              <a:solidFill>
                <a:srgbClr val="002060"/>
              </a:solidFill>
            </a:endParaRPr>
          </a:p>
          <a:p>
            <a:r>
              <a:rPr lang="en-NZ" i="1" dirty="0" err="1" smtClean="0">
                <a:solidFill>
                  <a:srgbClr val="002060"/>
                </a:solidFill>
              </a:rPr>
              <a:t>Heretaunga</a:t>
            </a:r>
            <a:r>
              <a:rPr lang="en-NZ" i="1" dirty="0" smtClean="0">
                <a:solidFill>
                  <a:srgbClr val="002060"/>
                </a:solidFill>
              </a:rPr>
              <a:t> </a:t>
            </a:r>
            <a:r>
              <a:rPr lang="en-NZ" i="1" dirty="0">
                <a:solidFill>
                  <a:srgbClr val="002060"/>
                </a:solidFill>
              </a:rPr>
              <a:t>Basin</a:t>
            </a:r>
            <a:r>
              <a:rPr lang="en-NZ" b="1" i="1" dirty="0">
                <a:solidFill>
                  <a:srgbClr val="002060"/>
                </a:solidFill>
              </a:rPr>
              <a:t/>
            </a:r>
            <a:br>
              <a:rPr lang="en-NZ" b="1" i="1" dirty="0">
                <a:solidFill>
                  <a:srgbClr val="002060"/>
                </a:solidFill>
              </a:rPr>
            </a:br>
            <a:r>
              <a:rPr lang="en-NZ" dirty="0" smtClean="0">
                <a:solidFill>
                  <a:srgbClr val="002060"/>
                </a:solidFill>
              </a:rPr>
              <a:t>Mostly lowest ever and below normal water levels</a:t>
            </a:r>
            <a:r>
              <a:rPr lang="en-NZ" b="1" dirty="0">
                <a:solidFill>
                  <a:srgbClr val="002060"/>
                </a:solidFill>
              </a:rPr>
              <a:t/>
            </a:r>
            <a:br>
              <a:rPr lang="en-NZ" b="1" dirty="0">
                <a:solidFill>
                  <a:srgbClr val="002060"/>
                </a:solidFill>
              </a:rPr>
            </a:br>
            <a:endParaRPr lang="en-NZ" b="1" dirty="0" smtClean="0">
              <a:solidFill>
                <a:srgbClr val="002060"/>
              </a:solidFill>
            </a:endParaRPr>
          </a:p>
          <a:p>
            <a:r>
              <a:rPr lang="en-NZ" i="1" dirty="0" err="1" smtClean="0">
                <a:solidFill>
                  <a:srgbClr val="002060"/>
                </a:solidFill>
              </a:rPr>
              <a:t>Ruataniwha</a:t>
            </a:r>
            <a:r>
              <a:rPr lang="en-NZ" i="1" dirty="0" smtClean="0">
                <a:solidFill>
                  <a:srgbClr val="002060"/>
                </a:solidFill>
              </a:rPr>
              <a:t> </a:t>
            </a:r>
            <a:r>
              <a:rPr lang="en-NZ" i="1" dirty="0">
                <a:solidFill>
                  <a:srgbClr val="002060"/>
                </a:solidFill>
              </a:rPr>
              <a:t>Basin</a:t>
            </a:r>
          </a:p>
          <a:p>
            <a:r>
              <a:rPr lang="en-NZ" dirty="0" smtClean="0">
                <a:solidFill>
                  <a:srgbClr val="002060"/>
                </a:solidFill>
              </a:rPr>
              <a:t>Mostly lowest ever and below normal water levels</a:t>
            </a:r>
          </a:p>
          <a:p>
            <a:endParaRPr lang="en-NZ" i="1" dirty="0" smtClean="0">
              <a:solidFill>
                <a:srgbClr val="002060"/>
              </a:solidFill>
            </a:endParaRPr>
          </a:p>
          <a:p>
            <a:r>
              <a:rPr lang="en-NZ" i="1" dirty="0" smtClean="0">
                <a:solidFill>
                  <a:srgbClr val="002060"/>
                </a:solidFill>
              </a:rPr>
              <a:t>Secondary </a:t>
            </a:r>
            <a:r>
              <a:rPr lang="en-NZ" i="1" dirty="0">
                <a:solidFill>
                  <a:srgbClr val="002060"/>
                </a:solidFill>
              </a:rPr>
              <a:t>Basins</a:t>
            </a:r>
            <a:br>
              <a:rPr lang="en-NZ" i="1" dirty="0">
                <a:solidFill>
                  <a:srgbClr val="002060"/>
                </a:solidFill>
              </a:rPr>
            </a:br>
            <a:r>
              <a:rPr lang="en-NZ" dirty="0" smtClean="0">
                <a:solidFill>
                  <a:srgbClr val="002060"/>
                </a:solidFill>
              </a:rPr>
              <a:t>A mix of water level conditions from above normal to lowest ever</a:t>
            </a:r>
            <a:r>
              <a:rPr lang="en-NZ" b="1" dirty="0"/>
              <a:t/>
            </a:r>
            <a:br>
              <a:rPr lang="en-NZ" b="1" dirty="0"/>
            </a:br>
            <a:endParaRPr lang="en-NZ" b="1" dirty="0" smtClean="0"/>
          </a:p>
          <a:p>
            <a:r>
              <a:rPr lang="en-NZ" i="1" dirty="0" smtClean="0">
                <a:solidFill>
                  <a:srgbClr val="002060"/>
                </a:solidFill>
              </a:rPr>
              <a:t>Soil Moisture</a:t>
            </a:r>
          </a:p>
          <a:p>
            <a:r>
              <a:rPr lang="en-NZ" dirty="0">
                <a:solidFill>
                  <a:schemeClr val="accent5">
                    <a:lumMod val="50000"/>
                  </a:schemeClr>
                </a:solidFill>
              </a:rPr>
              <a:t>Near normal in the north and below normal in the south</a:t>
            </a:r>
          </a:p>
          <a:p>
            <a:r>
              <a:rPr lang="en-NZ" dirty="0">
                <a:solidFill>
                  <a:srgbClr val="002060"/>
                </a:solidFill>
              </a:rPr>
              <a:t/>
            </a:r>
            <a:br>
              <a:rPr lang="en-NZ" dirty="0">
                <a:solidFill>
                  <a:srgbClr val="002060"/>
                </a:solidFill>
              </a:rPr>
            </a:br>
            <a:endParaRPr lang="en-NZ" dirty="0" smtClean="0">
              <a:solidFill>
                <a:srgbClr val="002060"/>
              </a:solidFil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0575" y="1317811"/>
            <a:ext cx="3240000" cy="4588039"/>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0575" y="1317811"/>
            <a:ext cx="3240000" cy="4576728"/>
          </a:xfrm>
          <a:prstGeom prst="rect">
            <a:avLst/>
          </a:prstGeom>
        </p:spPr>
      </p:pic>
    </p:spTree>
    <p:extLst>
      <p:ext uri="{BB962C8B-B14F-4D97-AF65-F5344CB8AC3E}">
        <p14:creationId xmlns:p14="http://schemas.microsoft.com/office/powerpoint/2010/main" val="303290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8" y="-241"/>
            <a:ext cx="10690575" cy="7559916"/>
          </a:xfrm>
          <a:prstGeom prst="rect">
            <a:avLst/>
          </a:prstGeom>
        </p:spPr>
      </p:pic>
      <p:sp>
        <p:nvSpPr>
          <p:cNvPr id="3" name="Rectangle 2"/>
          <p:cNvSpPr/>
          <p:nvPr/>
        </p:nvSpPr>
        <p:spPr>
          <a:xfrm>
            <a:off x="402920" y="276620"/>
            <a:ext cx="2381376" cy="369332"/>
          </a:xfrm>
          <a:prstGeom prst="rect">
            <a:avLst/>
          </a:prstGeom>
        </p:spPr>
        <p:txBody>
          <a:bodyPr wrap="square">
            <a:spAutoFit/>
          </a:bodyPr>
          <a:lstStyle/>
          <a:p>
            <a:r>
              <a:rPr lang="en-NZ" b="1" dirty="0" smtClean="0">
                <a:solidFill>
                  <a:schemeClr val="bg1"/>
                </a:solidFill>
              </a:rPr>
              <a:t>AIR QUALITY</a:t>
            </a:r>
            <a:endParaRPr lang="en-NZ" dirty="0"/>
          </a:p>
        </p:txBody>
      </p:sp>
      <p:sp>
        <p:nvSpPr>
          <p:cNvPr id="7" name="TextBox 6"/>
          <p:cNvSpPr txBox="1"/>
          <p:nvPr/>
        </p:nvSpPr>
        <p:spPr>
          <a:xfrm>
            <a:off x="412386" y="1642158"/>
            <a:ext cx="4934139" cy="3970318"/>
          </a:xfrm>
          <a:prstGeom prst="rect">
            <a:avLst/>
          </a:prstGeom>
          <a:noFill/>
        </p:spPr>
        <p:txBody>
          <a:bodyPr wrap="square" rtlCol="0">
            <a:spAutoFit/>
          </a:bodyPr>
          <a:lstStyle/>
          <a:p>
            <a:r>
              <a:rPr lang="en-NZ" b="1" dirty="0" smtClean="0">
                <a:solidFill>
                  <a:schemeClr val="accent5">
                    <a:lumMod val="50000"/>
                  </a:schemeClr>
                </a:solidFill>
              </a:rPr>
              <a:t>June 2016</a:t>
            </a:r>
          </a:p>
          <a:p>
            <a:r>
              <a:rPr lang="en-AU" b="1" dirty="0">
                <a:solidFill>
                  <a:schemeClr val="accent5">
                    <a:lumMod val="50000"/>
                  </a:schemeClr>
                </a:solidFill>
              </a:rPr>
              <a:t> </a:t>
            </a:r>
            <a:endParaRPr lang="en-NZ" b="1" u="sng" dirty="0">
              <a:solidFill>
                <a:schemeClr val="accent5">
                  <a:lumMod val="50000"/>
                </a:schemeClr>
              </a:solidFill>
            </a:endParaRPr>
          </a:p>
          <a:p>
            <a:r>
              <a:rPr lang="en-AU" b="1" dirty="0">
                <a:solidFill>
                  <a:schemeClr val="accent5">
                    <a:lumMod val="50000"/>
                  </a:schemeClr>
                </a:solidFill>
              </a:rPr>
              <a:t>PM</a:t>
            </a:r>
            <a:r>
              <a:rPr lang="en-AU" b="1" baseline="-25000" dirty="0">
                <a:solidFill>
                  <a:schemeClr val="accent5">
                    <a:lumMod val="50000"/>
                  </a:schemeClr>
                </a:solidFill>
              </a:rPr>
              <a:t>10</a:t>
            </a:r>
            <a:r>
              <a:rPr lang="en-AU" b="1" dirty="0">
                <a:solidFill>
                  <a:schemeClr val="accent5">
                    <a:lumMod val="50000"/>
                  </a:schemeClr>
                </a:solidFill>
              </a:rPr>
              <a:t> exceedances</a:t>
            </a:r>
            <a:r>
              <a:rPr lang="en-AU" b="1" dirty="0" smtClean="0">
                <a:solidFill>
                  <a:schemeClr val="accent5">
                    <a:lumMod val="50000"/>
                  </a:schemeClr>
                </a:solidFill>
              </a:rPr>
              <a:t>: Terribly disappointing </a:t>
            </a:r>
            <a:r>
              <a:rPr lang="en-AU" b="1" dirty="0" smtClean="0">
                <a:solidFill>
                  <a:schemeClr val="accent5">
                    <a:lumMod val="50000"/>
                  </a:schemeClr>
                </a:solidFill>
                <a:sym typeface="Wingdings" panose="05000000000000000000" pitchFamily="2" charset="2"/>
              </a:rPr>
              <a:t></a:t>
            </a:r>
            <a:endParaRPr lang="en-NZ" b="1" dirty="0">
              <a:solidFill>
                <a:schemeClr val="accent5">
                  <a:lumMod val="50000"/>
                </a:schemeClr>
              </a:solidFill>
            </a:endParaRPr>
          </a:p>
          <a:p>
            <a:r>
              <a:rPr lang="en-AU" dirty="0">
                <a:solidFill>
                  <a:schemeClr val="accent5">
                    <a:lumMod val="50000"/>
                  </a:schemeClr>
                </a:solidFill>
              </a:rPr>
              <a:t>The National Environmental Standard (NES) for particulate matter (PM</a:t>
            </a:r>
            <a:r>
              <a:rPr lang="en-AU" baseline="-25000" dirty="0">
                <a:solidFill>
                  <a:schemeClr val="accent5">
                    <a:lumMod val="50000"/>
                  </a:schemeClr>
                </a:solidFill>
              </a:rPr>
              <a:t>10</a:t>
            </a:r>
            <a:r>
              <a:rPr lang="en-AU" dirty="0">
                <a:solidFill>
                  <a:schemeClr val="accent5">
                    <a:lumMod val="50000"/>
                  </a:schemeClr>
                </a:solidFill>
              </a:rPr>
              <a:t>) of 50</a:t>
            </a:r>
            <a:r>
              <a:rPr lang="en-AU" i="1" dirty="0">
                <a:solidFill>
                  <a:schemeClr val="accent5">
                    <a:lumMod val="50000"/>
                  </a:schemeClr>
                </a:solidFill>
              </a:rPr>
              <a:t> </a:t>
            </a:r>
            <a:r>
              <a:rPr lang="en-AU" dirty="0">
                <a:solidFill>
                  <a:schemeClr val="accent5">
                    <a:lumMod val="50000"/>
                  </a:schemeClr>
                </a:solidFill>
              </a:rPr>
              <a:t>micrograms per cubic metre (24 hour average) was </a:t>
            </a:r>
            <a:r>
              <a:rPr lang="en-AU" dirty="0" smtClean="0">
                <a:solidFill>
                  <a:schemeClr val="accent5">
                    <a:lumMod val="50000"/>
                  </a:schemeClr>
                </a:solidFill>
              </a:rPr>
              <a:t>not exceeded </a:t>
            </a:r>
            <a:r>
              <a:rPr lang="en-AU" dirty="0">
                <a:solidFill>
                  <a:schemeClr val="accent5">
                    <a:lumMod val="50000"/>
                  </a:schemeClr>
                </a:solidFill>
              </a:rPr>
              <a:t>in the </a:t>
            </a:r>
            <a:r>
              <a:rPr lang="en-AU" dirty="0" smtClean="0">
                <a:solidFill>
                  <a:schemeClr val="accent5">
                    <a:lumMod val="50000"/>
                  </a:schemeClr>
                </a:solidFill>
              </a:rPr>
              <a:t>Napier </a:t>
            </a:r>
            <a:r>
              <a:rPr lang="en-AU" dirty="0">
                <a:solidFill>
                  <a:schemeClr val="accent5">
                    <a:lumMod val="50000"/>
                  </a:schemeClr>
                </a:solidFill>
              </a:rPr>
              <a:t>and </a:t>
            </a:r>
            <a:r>
              <a:rPr lang="en-AU" dirty="0" err="1">
                <a:solidFill>
                  <a:schemeClr val="accent5">
                    <a:lumMod val="50000"/>
                  </a:schemeClr>
                </a:solidFill>
              </a:rPr>
              <a:t>Awatoto</a:t>
            </a:r>
            <a:r>
              <a:rPr lang="en-AU" dirty="0">
                <a:solidFill>
                  <a:schemeClr val="accent5">
                    <a:lumMod val="50000"/>
                  </a:schemeClr>
                </a:solidFill>
              </a:rPr>
              <a:t> </a:t>
            </a:r>
            <a:r>
              <a:rPr lang="en-AU" dirty="0" err="1">
                <a:solidFill>
                  <a:schemeClr val="accent5">
                    <a:lumMod val="50000"/>
                  </a:schemeClr>
                </a:solidFill>
              </a:rPr>
              <a:t>airsheds</a:t>
            </a:r>
            <a:r>
              <a:rPr lang="en-AU" dirty="0">
                <a:solidFill>
                  <a:schemeClr val="accent5">
                    <a:lumMod val="50000"/>
                  </a:schemeClr>
                </a:solidFill>
              </a:rPr>
              <a:t> in </a:t>
            </a:r>
            <a:r>
              <a:rPr lang="en-AU" dirty="0" smtClean="0">
                <a:solidFill>
                  <a:schemeClr val="accent5">
                    <a:lumMod val="50000"/>
                  </a:schemeClr>
                </a:solidFill>
              </a:rPr>
              <a:t>June 2016, but there were </a:t>
            </a:r>
            <a:r>
              <a:rPr lang="en-AU" dirty="0" smtClean="0">
                <a:solidFill>
                  <a:schemeClr val="accent5">
                    <a:lumMod val="50000"/>
                  </a:schemeClr>
                </a:solidFill>
              </a:rPr>
              <a:t>4 </a:t>
            </a:r>
            <a:r>
              <a:rPr lang="en-AU" dirty="0" err="1" smtClean="0">
                <a:solidFill>
                  <a:schemeClr val="accent5">
                    <a:lumMod val="50000"/>
                  </a:schemeClr>
                </a:solidFill>
              </a:rPr>
              <a:t>exceedences</a:t>
            </a:r>
            <a:r>
              <a:rPr lang="en-AU" dirty="0" smtClean="0">
                <a:solidFill>
                  <a:schemeClr val="accent5">
                    <a:lumMod val="50000"/>
                  </a:schemeClr>
                </a:solidFill>
              </a:rPr>
              <a:t> in Hastings.</a:t>
            </a:r>
            <a:endParaRPr lang="en-NZ" dirty="0">
              <a:solidFill>
                <a:schemeClr val="accent5">
                  <a:lumMod val="50000"/>
                </a:schemeClr>
              </a:solidFill>
            </a:endParaRPr>
          </a:p>
          <a:p>
            <a:r>
              <a:rPr lang="en-AU" dirty="0">
                <a:solidFill>
                  <a:srgbClr val="002060"/>
                </a:solidFill>
              </a:rPr>
              <a:t> </a:t>
            </a:r>
            <a:endParaRPr lang="en-NZ" dirty="0">
              <a:solidFill>
                <a:srgbClr val="002060"/>
              </a:solidFill>
            </a:endParaRPr>
          </a:p>
          <a:p>
            <a:r>
              <a:rPr lang="en-AU" i="1" dirty="0">
                <a:solidFill>
                  <a:srgbClr val="002060"/>
                </a:solidFill>
              </a:rPr>
              <a:t>The monitoring sites are </a:t>
            </a:r>
            <a:r>
              <a:rPr lang="en-AU" i="1" dirty="0" smtClean="0">
                <a:solidFill>
                  <a:srgbClr val="002060"/>
                </a:solidFill>
              </a:rPr>
              <a:t>at</a:t>
            </a:r>
            <a:r>
              <a:rPr lang="en-AU" i="1" dirty="0">
                <a:solidFill>
                  <a:srgbClr val="002060"/>
                </a:solidFill>
              </a:rPr>
              <a:t>:</a:t>
            </a:r>
            <a:endParaRPr lang="en-NZ" i="1" dirty="0">
              <a:solidFill>
                <a:srgbClr val="002060"/>
              </a:solidFill>
            </a:endParaRPr>
          </a:p>
          <a:p>
            <a:pPr lvl="0"/>
            <a:r>
              <a:rPr lang="en-AU" dirty="0" smtClean="0">
                <a:solidFill>
                  <a:srgbClr val="002060"/>
                </a:solidFill>
              </a:rPr>
              <a:t>- Marewa </a:t>
            </a:r>
            <a:r>
              <a:rPr lang="en-AU" dirty="0">
                <a:solidFill>
                  <a:srgbClr val="002060"/>
                </a:solidFill>
              </a:rPr>
              <a:t>Park in the Napier </a:t>
            </a:r>
            <a:r>
              <a:rPr lang="en-AU" dirty="0" err="1" smtClean="0">
                <a:solidFill>
                  <a:srgbClr val="002060"/>
                </a:solidFill>
              </a:rPr>
              <a:t>airshed</a:t>
            </a:r>
            <a:endParaRPr lang="en-NZ" dirty="0">
              <a:solidFill>
                <a:srgbClr val="002060"/>
              </a:solidFill>
            </a:endParaRPr>
          </a:p>
          <a:p>
            <a:pPr lvl="0"/>
            <a:r>
              <a:rPr lang="en-AU" dirty="0" smtClean="0">
                <a:solidFill>
                  <a:srgbClr val="002060"/>
                </a:solidFill>
              </a:rPr>
              <a:t>- St </a:t>
            </a:r>
            <a:r>
              <a:rPr lang="en-AU" dirty="0">
                <a:solidFill>
                  <a:srgbClr val="002060"/>
                </a:solidFill>
              </a:rPr>
              <a:t>Johns College in the Hastings </a:t>
            </a:r>
            <a:r>
              <a:rPr lang="en-AU" dirty="0" err="1" smtClean="0">
                <a:solidFill>
                  <a:srgbClr val="002060"/>
                </a:solidFill>
              </a:rPr>
              <a:t>airshed</a:t>
            </a:r>
            <a:endParaRPr lang="en-NZ" dirty="0">
              <a:solidFill>
                <a:srgbClr val="002060"/>
              </a:solidFill>
            </a:endParaRPr>
          </a:p>
          <a:p>
            <a:pPr lvl="0"/>
            <a:r>
              <a:rPr lang="en-AU" dirty="0" smtClean="0">
                <a:solidFill>
                  <a:srgbClr val="002060"/>
                </a:solidFill>
              </a:rPr>
              <a:t>- Waitangi </a:t>
            </a:r>
            <a:r>
              <a:rPr lang="en-AU" dirty="0">
                <a:solidFill>
                  <a:srgbClr val="002060"/>
                </a:solidFill>
              </a:rPr>
              <a:t>Road in the </a:t>
            </a:r>
            <a:r>
              <a:rPr lang="en-AU" dirty="0" err="1">
                <a:solidFill>
                  <a:srgbClr val="002060"/>
                </a:solidFill>
              </a:rPr>
              <a:t>Awatoto</a:t>
            </a:r>
            <a:r>
              <a:rPr lang="en-AU" dirty="0">
                <a:solidFill>
                  <a:srgbClr val="002060"/>
                </a:solidFill>
              </a:rPr>
              <a:t> </a:t>
            </a:r>
            <a:r>
              <a:rPr lang="en-AU" dirty="0" err="1">
                <a:solidFill>
                  <a:srgbClr val="002060"/>
                </a:solidFill>
              </a:rPr>
              <a:t>airshed</a:t>
            </a:r>
            <a:r>
              <a:rPr lang="en-AU" dirty="0">
                <a:solidFill>
                  <a:srgbClr val="002060"/>
                </a:solidFill>
              </a:rPr>
              <a:t>.</a:t>
            </a:r>
            <a:endParaRPr lang="en-NZ" dirty="0">
              <a:solidFill>
                <a:srgbClr val="002060"/>
              </a:solidFill>
            </a:endParaRPr>
          </a:p>
          <a:p>
            <a:endParaRPr lang="en-NZ" dirty="0" smtClean="0">
              <a:solidFill>
                <a:srgbClr val="002060"/>
              </a:solidFil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9286" y="461286"/>
            <a:ext cx="4332527" cy="6120000"/>
          </a:xfrm>
          <a:prstGeom prst="rect">
            <a:avLst/>
          </a:prstGeom>
        </p:spPr>
      </p:pic>
    </p:spTree>
    <p:extLst>
      <p:ext uri="{BB962C8B-B14F-4D97-AF65-F5344CB8AC3E}">
        <p14:creationId xmlns:p14="http://schemas.microsoft.com/office/powerpoint/2010/main" val="678036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690575" cy="7559916"/>
          </a:xfrm>
          <a:prstGeom prst="rect">
            <a:avLst/>
          </a:prstGeom>
        </p:spPr>
      </p:pic>
      <p:sp>
        <p:nvSpPr>
          <p:cNvPr id="3" name="Rectangle 2"/>
          <p:cNvSpPr/>
          <p:nvPr/>
        </p:nvSpPr>
        <p:spPr>
          <a:xfrm>
            <a:off x="402920" y="276620"/>
            <a:ext cx="2381376" cy="646331"/>
          </a:xfrm>
          <a:prstGeom prst="rect">
            <a:avLst/>
          </a:prstGeom>
        </p:spPr>
        <p:txBody>
          <a:bodyPr wrap="square">
            <a:spAutoFit/>
          </a:bodyPr>
          <a:lstStyle/>
          <a:p>
            <a:r>
              <a:rPr lang="en-NZ" b="1" smtClean="0">
                <a:solidFill>
                  <a:schemeClr val="bg1"/>
                </a:solidFill>
              </a:rPr>
              <a:t>MINISTRY FOR  </a:t>
            </a:r>
            <a:r>
              <a:rPr lang="en-NZ" b="1" dirty="0" smtClean="0">
                <a:solidFill>
                  <a:schemeClr val="bg1"/>
                </a:solidFill>
              </a:rPr>
              <a:t>PRIMARY INDUSTRIES</a:t>
            </a:r>
            <a:endParaRPr lang="en-NZ" dirty="0"/>
          </a:p>
        </p:txBody>
      </p:sp>
      <p:sp>
        <p:nvSpPr>
          <p:cNvPr id="4" name="Rectangle 3"/>
          <p:cNvSpPr/>
          <p:nvPr/>
        </p:nvSpPr>
        <p:spPr>
          <a:xfrm>
            <a:off x="402921" y="1679164"/>
            <a:ext cx="8279354" cy="6340197"/>
          </a:xfrm>
          <a:prstGeom prst="rect">
            <a:avLst/>
          </a:prstGeom>
        </p:spPr>
        <p:txBody>
          <a:bodyPr wrap="square">
            <a:spAutoFit/>
          </a:bodyPr>
          <a:lstStyle/>
          <a:p>
            <a:r>
              <a:rPr lang="en-NZ" b="1" dirty="0" smtClean="0">
                <a:solidFill>
                  <a:schemeClr val="accent5">
                    <a:lumMod val="50000"/>
                  </a:schemeClr>
                </a:solidFill>
              </a:rPr>
              <a:t>June 2016</a:t>
            </a:r>
          </a:p>
          <a:p>
            <a:endParaRPr lang="en-NZ" sz="1400" b="1" dirty="0">
              <a:solidFill>
                <a:schemeClr val="accent5">
                  <a:lumMod val="50000"/>
                </a:schemeClr>
              </a:solidFill>
            </a:endParaRPr>
          </a:p>
          <a:p>
            <a:r>
              <a:rPr lang="en-NZ" sz="1600" dirty="0">
                <a:solidFill>
                  <a:srgbClr val="002060"/>
                </a:solidFill>
              </a:rPr>
              <a:t>Rain in the last week of June was a huge relief to farmers and growers around the region. It will help build pasture covers moving into spring. However, in </a:t>
            </a:r>
            <a:r>
              <a:rPr lang="en-NZ" sz="1600" dirty="0" smtClean="0">
                <a:solidFill>
                  <a:srgbClr val="002060"/>
                </a:solidFill>
              </a:rPr>
              <a:t>dry </a:t>
            </a:r>
            <a:r>
              <a:rPr lang="en-NZ" sz="1600" dirty="0">
                <a:solidFill>
                  <a:srgbClr val="002060"/>
                </a:solidFill>
              </a:rPr>
              <a:t>areas to the south and east of Hastings, the winter feed situation remains very tight due to low soil moisture and frequent frosts.  Low pasture covers are especially difficult for early lambing farms in these areas. Farmers generally have fewer animals than usual because of the dry conditions and have kept stock in good condition with supplementary feed. Farms north of Napier are also drier than normal but generally faring much better.</a:t>
            </a:r>
          </a:p>
          <a:p>
            <a:endParaRPr lang="en-NZ" sz="1600" dirty="0" smtClean="0">
              <a:solidFill>
                <a:srgbClr val="002060"/>
              </a:solidFill>
            </a:endParaRPr>
          </a:p>
          <a:p>
            <a:r>
              <a:rPr lang="en-NZ" sz="1600" dirty="0" smtClean="0">
                <a:solidFill>
                  <a:srgbClr val="002060"/>
                </a:solidFill>
              </a:rPr>
              <a:t>The </a:t>
            </a:r>
            <a:r>
              <a:rPr lang="en-NZ" sz="1600" dirty="0">
                <a:solidFill>
                  <a:srgbClr val="002060"/>
                </a:solidFill>
              </a:rPr>
              <a:t>dry conditions underfoot in May and June allowed good progress to be made on orchards and vineyards with maintenance work and site preparation for new and replacement plantings. Pruning is well underway in vineyards. Pruning of </a:t>
            </a:r>
            <a:r>
              <a:rPr lang="en-NZ" sz="1600" dirty="0" err="1">
                <a:solidFill>
                  <a:srgbClr val="002060"/>
                </a:solidFill>
              </a:rPr>
              <a:t>pipfruit</a:t>
            </a:r>
            <a:r>
              <a:rPr lang="en-NZ" sz="1600" dirty="0">
                <a:solidFill>
                  <a:srgbClr val="002060"/>
                </a:solidFill>
              </a:rPr>
              <a:t> orchards has been slowed down by the delay in full leaf fall. </a:t>
            </a:r>
          </a:p>
          <a:p>
            <a:endParaRPr lang="en-NZ" sz="1600" dirty="0" smtClean="0">
              <a:solidFill>
                <a:srgbClr val="002060"/>
              </a:solidFill>
            </a:endParaRPr>
          </a:p>
          <a:p>
            <a:r>
              <a:rPr lang="en-NZ" sz="1600" dirty="0" smtClean="0">
                <a:solidFill>
                  <a:srgbClr val="002060"/>
                </a:solidFill>
              </a:rPr>
              <a:t>Winter </a:t>
            </a:r>
            <a:r>
              <a:rPr lang="en-NZ" sz="1600" dirty="0">
                <a:solidFill>
                  <a:srgbClr val="002060"/>
                </a:solidFill>
              </a:rPr>
              <a:t>chill is tracking well behind recent years. NIWA’s seasonal outlook for Hawke’s Bay is that winter will be warmer than normal. This means that flower numbers in spring could be lower for some fruit types, and the flowering period could be more spread out</a:t>
            </a:r>
            <a:r>
              <a:rPr lang="en-NZ" sz="1600" dirty="0" smtClean="0">
                <a:solidFill>
                  <a:srgbClr val="002060"/>
                </a:solidFill>
              </a:rPr>
              <a:t>.</a:t>
            </a:r>
          </a:p>
          <a:p>
            <a:endParaRPr lang="en-NZ" sz="1600" dirty="0">
              <a:solidFill>
                <a:srgbClr val="002060"/>
              </a:solidFill>
            </a:endParaRPr>
          </a:p>
          <a:p>
            <a:r>
              <a:rPr lang="en-NZ" sz="1600" dirty="0">
                <a:solidFill>
                  <a:srgbClr val="002060"/>
                </a:solidFill>
              </a:rPr>
              <a:t>Annette Carey and Gillian Mangin</a:t>
            </a:r>
          </a:p>
          <a:p>
            <a:r>
              <a:rPr lang="en-NZ" sz="1600" dirty="0" smtClean="0">
                <a:solidFill>
                  <a:srgbClr val="002060"/>
                </a:solidFill>
              </a:rPr>
              <a:t>Ministry for Primary Industries</a:t>
            </a:r>
            <a:endParaRPr lang="en-NZ" sz="1600" dirty="0">
              <a:solidFill>
                <a:srgbClr val="002060"/>
              </a:solidFill>
            </a:endParaRPr>
          </a:p>
          <a:p>
            <a:endParaRPr lang="en-NZ" sz="1600" dirty="0">
              <a:solidFill>
                <a:schemeClr val="accent5">
                  <a:lumMod val="50000"/>
                </a:schemeClr>
              </a:solidFill>
            </a:endParaRPr>
          </a:p>
          <a:p>
            <a:r>
              <a:rPr lang="en-NZ" sz="1600" dirty="0"/>
              <a:t> </a:t>
            </a:r>
          </a:p>
          <a:p>
            <a:endParaRPr lang="en-NZ" b="1" dirty="0" smtClean="0">
              <a:solidFill>
                <a:schemeClr val="accent5">
                  <a:lumMod val="50000"/>
                </a:schemeClr>
              </a:solidFill>
            </a:endParaRPr>
          </a:p>
          <a:p>
            <a:r>
              <a:rPr lang="en-NZ" sz="1600" dirty="0"/>
              <a:t> </a:t>
            </a:r>
          </a:p>
        </p:txBody>
      </p:sp>
    </p:spTree>
    <p:extLst>
      <p:ext uri="{BB962C8B-B14F-4D97-AF65-F5344CB8AC3E}">
        <p14:creationId xmlns:p14="http://schemas.microsoft.com/office/powerpoint/2010/main" val="1357222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14375</TotalTime>
  <Words>324</Words>
  <Application>Microsoft Office PowerPoint</Application>
  <PresentationFormat>Custom</PresentationFormat>
  <Paragraphs>133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Daulby</dc:creator>
  <cp:lastModifiedBy>Drew</cp:lastModifiedBy>
  <cp:revision>81</cp:revision>
  <cp:lastPrinted>2016-06-29T00:10:54Z</cp:lastPrinted>
  <dcterms:created xsi:type="dcterms:W3CDTF">2015-06-17T03:53:49Z</dcterms:created>
  <dcterms:modified xsi:type="dcterms:W3CDTF">2016-07-05T22:53:14Z</dcterms:modified>
</cp:coreProperties>
</file>